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303" r:id="rId3"/>
    <p:sldId id="287" r:id="rId4"/>
    <p:sldId id="257" r:id="rId5"/>
    <p:sldId id="296" r:id="rId6"/>
    <p:sldId id="292" r:id="rId7"/>
    <p:sldId id="291" r:id="rId8"/>
    <p:sldId id="258" r:id="rId9"/>
    <p:sldId id="313" r:id="rId10"/>
    <p:sldId id="299" r:id="rId11"/>
    <p:sldId id="297" r:id="rId12"/>
    <p:sldId id="300" r:id="rId13"/>
    <p:sldId id="302" r:id="rId14"/>
    <p:sldId id="294" r:id="rId15"/>
    <p:sldId id="267" r:id="rId16"/>
    <p:sldId id="288" r:id="rId17"/>
    <p:sldId id="315" r:id="rId18"/>
    <p:sldId id="314" r:id="rId19"/>
    <p:sldId id="295" r:id="rId20"/>
    <p:sldId id="269" r:id="rId21"/>
    <p:sldId id="317" r:id="rId22"/>
    <p:sldId id="318" r:id="rId23"/>
    <p:sldId id="310" r:id="rId24"/>
    <p:sldId id="311" r:id="rId25"/>
    <p:sldId id="312" r:id="rId26"/>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011977-3D9F-F3E1-1A03-EDBB5499A22F}" v="242" dt="2023-07-04T13:40:36.039"/>
    <p1510:client id="{8F9AED9C-CF54-4CD0-9B9E-3ECAA1933A51}" v="99" dt="2023-07-04T09:40:38.970"/>
    <p1510:client id="{FBD1178A-DFF0-46CA-87BA-E29BFCAD1CE9}" v="2747" dt="2023-06-07T18:26:10.773"/>
  </p1510:revLst>
</p1510:revInfo>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Lapas1!$B$1</c:f>
              <c:strCache>
                <c:ptCount val="1"/>
                <c:pt idx="0">
                  <c:v>Mokinių, gavusių individualių profesinio orientavimo paslaugų (savo mokykloje), dalis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Lapas1!$A$2:$A$10</c:f>
              <c:strCache>
                <c:ptCount val="9"/>
                <c:pt idx="0">
                  <c:v>2012-2013</c:v>
                </c:pt>
                <c:pt idx="1">
                  <c:v>2013-2014</c:v>
                </c:pt>
                <c:pt idx="2">
                  <c:v>2014-2015</c:v>
                </c:pt>
                <c:pt idx="3">
                  <c:v>2015-2016</c:v>
                </c:pt>
                <c:pt idx="4">
                  <c:v>2016-2017</c:v>
                </c:pt>
                <c:pt idx="5">
                  <c:v>2017-2018</c:v>
                </c:pt>
                <c:pt idx="6">
                  <c:v>2018-2019</c:v>
                </c:pt>
                <c:pt idx="7">
                  <c:v>2019-2020</c:v>
                </c:pt>
                <c:pt idx="8">
                  <c:v>2020-2021</c:v>
                </c:pt>
              </c:strCache>
            </c:strRef>
          </c:cat>
          <c:val>
            <c:numRef>
              <c:f>Lapas1!$B$2:$B$10</c:f>
              <c:numCache>
                <c:formatCode>0.00%</c:formatCode>
                <c:ptCount val="9"/>
                <c:pt idx="0">
                  <c:v>0.30220000000000002</c:v>
                </c:pt>
                <c:pt idx="1">
                  <c:v>0.29630000000000006</c:v>
                </c:pt>
                <c:pt idx="2">
                  <c:v>0.27740000000000004</c:v>
                </c:pt>
                <c:pt idx="3">
                  <c:v>0.2975000000000001</c:v>
                </c:pt>
                <c:pt idx="4">
                  <c:v>0.22660000000000002</c:v>
                </c:pt>
                <c:pt idx="5">
                  <c:v>0.26550000000000001</c:v>
                </c:pt>
                <c:pt idx="6">
                  <c:v>0.31640000000000007</c:v>
                </c:pt>
                <c:pt idx="7">
                  <c:v>0.30170000000000002</c:v>
                </c:pt>
                <c:pt idx="8">
                  <c:v>0.29540000000000005</c:v>
                </c:pt>
              </c:numCache>
            </c:numRef>
          </c:val>
          <c:extLst>
            <c:ext xmlns:c16="http://schemas.microsoft.com/office/drawing/2014/chart" uri="{C3380CC4-5D6E-409C-BE32-E72D297353CC}">
              <c16:uniqueId val="{00000000-80BB-448C-A9DC-46AEE66ABA28}"/>
            </c:ext>
          </c:extLst>
        </c:ser>
        <c:ser>
          <c:idx val="1"/>
          <c:order val="1"/>
          <c:tx>
            <c:strRef>
              <c:f>Lapas1!$C$1</c:f>
              <c:strCache>
                <c:ptCount val="1"/>
                <c:pt idx="0">
                  <c:v>Mokinių, gavusių profesinio orientavimo paslaugų mokinių grupėje (savo mokykloje), dalis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Lapas1!$A$2:$A$10</c:f>
              <c:strCache>
                <c:ptCount val="9"/>
                <c:pt idx="0">
                  <c:v>2012-2013</c:v>
                </c:pt>
                <c:pt idx="1">
                  <c:v>2013-2014</c:v>
                </c:pt>
                <c:pt idx="2">
                  <c:v>2014-2015</c:v>
                </c:pt>
                <c:pt idx="3">
                  <c:v>2015-2016</c:v>
                </c:pt>
                <c:pt idx="4">
                  <c:v>2016-2017</c:v>
                </c:pt>
                <c:pt idx="5">
                  <c:v>2017-2018</c:v>
                </c:pt>
                <c:pt idx="6">
                  <c:v>2018-2019</c:v>
                </c:pt>
                <c:pt idx="7">
                  <c:v>2019-2020</c:v>
                </c:pt>
                <c:pt idx="8">
                  <c:v>2020-2021</c:v>
                </c:pt>
              </c:strCache>
            </c:strRef>
          </c:cat>
          <c:val>
            <c:numRef>
              <c:f>Lapas1!$C$2:$C$10</c:f>
              <c:numCache>
                <c:formatCode>0.00%</c:formatCode>
                <c:ptCount val="9"/>
                <c:pt idx="0">
                  <c:v>0.74390000000000012</c:v>
                </c:pt>
                <c:pt idx="1">
                  <c:v>0.62400000000000011</c:v>
                </c:pt>
                <c:pt idx="2">
                  <c:v>0.58640000000000003</c:v>
                </c:pt>
                <c:pt idx="3">
                  <c:v>0.58810000000000007</c:v>
                </c:pt>
                <c:pt idx="4">
                  <c:v>0.4551</c:v>
                </c:pt>
                <c:pt idx="5">
                  <c:v>0.52029999999999998</c:v>
                </c:pt>
                <c:pt idx="6">
                  <c:v>0.61240000000000017</c:v>
                </c:pt>
                <c:pt idx="7">
                  <c:v>0.54190000000000005</c:v>
                </c:pt>
                <c:pt idx="8">
                  <c:v>0.55770000000000008</c:v>
                </c:pt>
              </c:numCache>
            </c:numRef>
          </c:val>
          <c:extLst>
            <c:ext xmlns:c16="http://schemas.microsoft.com/office/drawing/2014/chart" uri="{C3380CC4-5D6E-409C-BE32-E72D297353CC}">
              <c16:uniqueId val="{00000001-80BB-448C-A9DC-46AEE66ABA28}"/>
            </c:ext>
          </c:extLst>
        </c:ser>
        <c:dLbls>
          <c:showLegendKey val="0"/>
          <c:showVal val="0"/>
          <c:showCatName val="0"/>
          <c:showSerName val="0"/>
          <c:showPercent val="0"/>
          <c:showBubbleSize val="0"/>
        </c:dLbls>
        <c:gapWidth val="150"/>
        <c:axId val="399558424"/>
        <c:axId val="261321912"/>
      </c:barChart>
      <c:valAx>
        <c:axId val="261321912"/>
        <c:scaling>
          <c:orientation val="minMax"/>
        </c:scaling>
        <c:delete val="0"/>
        <c:axPos val="b"/>
        <c:majorGridlines/>
        <c:numFmt formatCode="0.00%" sourceLinked="1"/>
        <c:majorTickMark val="none"/>
        <c:minorTickMark val="none"/>
        <c:tickLblPos val="nextTo"/>
        <c:crossAx val="399558424"/>
        <c:crosses val="autoZero"/>
        <c:crossBetween val="between"/>
      </c:valAx>
      <c:catAx>
        <c:axId val="399558424"/>
        <c:scaling>
          <c:orientation val="minMax"/>
        </c:scaling>
        <c:delete val="0"/>
        <c:axPos val="l"/>
        <c:numFmt formatCode="General" sourceLinked="0"/>
        <c:majorTickMark val="none"/>
        <c:minorTickMark val="none"/>
        <c:tickLblPos val="nextTo"/>
        <c:crossAx val="261321912"/>
        <c:crosses val="autoZero"/>
        <c:auto val="1"/>
        <c:lblAlgn val="ctr"/>
        <c:lblOffset val="100"/>
        <c:noMultiLvlLbl val="0"/>
      </c:cat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Lapas1!$B$17</c:f>
              <c:strCache>
                <c:ptCount val="1"/>
                <c:pt idx="0">
                  <c:v>Mokinių, gavusių individualių profesinio orientavimo paslaugų (savo mokykloje), dalis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Lapas1!$A$18:$A$26</c:f>
              <c:strCache>
                <c:ptCount val="9"/>
                <c:pt idx="0">
                  <c:v>2012-2013</c:v>
                </c:pt>
                <c:pt idx="1">
                  <c:v>2013-2014</c:v>
                </c:pt>
                <c:pt idx="2">
                  <c:v>2014-2015</c:v>
                </c:pt>
                <c:pt idx="3">
                  <c:v>2015-2016</c:v>
                </c:pt>
                <c:pt idx="4">
                  <c:v>2016-2017</c:v>
                </c:pt>
                <c:pt idx="5">
                  <c:v>2017-2018</c:v>
                </c:pt>
                <c:pt idx="6">
                  <c:v>2018-2019</c:v>
                </c:pt>
                <c:pt idx="7">
                  <c:v>2019-2020</c:v>
                </c:pt>
                <c:pt idx="8">
                  <c:v>2020-2021</c:v>
                </c:pt>
              </c:strCache>
            </c:strRef>
          </c:cat>
          <c:val>
            <c:numRef>
              <c:f>Lapas1!$B$18:$B$26</c:f>
              <c:numCache>
                <c:formatCode>0.00%</c:formatCode>
                <c:ptCount val="9"/>
                <c:pt idx="0">
                  <c:v>0.34210000000000002</c:v>
                </c:pt>
                <c:pt idx="1">
                  <c:v>0.21310000000000001</c:v>
                </c:pt>
                <c:pt idx="2">
                  <c:v>0.18960000000000002</c:v>
                </c:pt>
                <c:pt idx="3">
                  <c:v>0.27360000000000001</c:v>
                </c:pt>
                <c:pt idx="4">
                  <c:v>0.20480000000000001</c:v>
                </c:pt>
                <c:pt idx="5">
                  <c:v>0.19309999999999999</c:v>
                </c:pt>
                <c:pt idx="6">
                  <c:v>0.24410000000000001</c:v>
                </c:pt>
                <c:pt idx="7">
                  <c:v>0.19439999999999999</c:v>
                </c:pt>
                <c:pt idx="8">
                  <c:v>0.19819999999999999</c:v>
                </c:pt>
              </c:numCache>
            </c:numRef>
          </c:val>
          <c:extLst>
            <c:ext xmlns:c16="http://schemas.microsoft.com/office/drawing/2014/chart" uri="{C3380CC4-5D6E-409C-BE32-E72D297353CC}">
              <c16:uniqueId val="{00000000-F46A-400B-9E00-38367663403F}"/>
            </c:ext>
          </c:extLst>
        </c:ser>
        <c:ser>
          <c:idx val="1"/>
          <c:order val="1"/>
          <c:tx>
            <c:strRef>
              <c:f>Lapas1!$C$17</c:f>
              <c:strCache>
                <c:ptCount val="1"/>
                <c:pt idx="0">
                  <c:v>Mokinių, gavusių profesinio orientavimo paslaugų mokinių grupėje (savo mokykloje), dalis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Lapas1!$A$18:$A$26</c:f>
              <c:strCache>
                <c:ptCount val="9"/>
                <c:pt idx="0">
                  <c:v>2012-2013</c:v>
                </c:pt>
                <c:pt idx="1">
                  <c:v>2013-2014</c:v>
                </c:pt>
                <c:pt idx="2">
                  <c:v>2014-2015</c:v>
                </c:pt>
                <c:pt idx="3">
                  <c:v>2015-2016</c:v>
                </c:pt>
                <c:pt idx="4">
                  <c:v>2016-2017</c:v>
                </c:pt>
                <c:pt idx="5">
                  <c:v>2017-2018</c:v>
                </c:pt>
                <c:pt idx="6">
                  <c:v>2018-2019</c:v>
                </c:pt>
                <c:pt idx="7">
                  <c:v>2019-2020</c:v>
                </c:pt>
                <c:pt idx="8">
                  <c:v>2020-2021</c:v>
                </c:pt>
              </c:strCache>
            </c:strRef>
          </c:cat>
          <c:val>
            <c:numRef>
              <c:f>Lapas1!$C$18:$C$26</c:f>
              <c:numCache>
                <c:formatCode>0.00%</c:formatCode>
                <c:ptCount val="9"/>
                <c:pt idx="0">
                  <c:v>0.55130000000000001</c:v>
                </c:pt>
                <c:pt idx="1">
                  <c:v>0.31370000000000003</c:v>
                </c:pt>
                <c:pt idx="2">
                  <c:v>0.2702</c:v>
                </c:pt>
                <c:pt idx="3">
                  <c:v>0.32250000000000006</c:v>
                </c:pt>
                <c:pt idx="4">
                  <c:v>0.28960000000000002</c:v>
                </c:pt>
                <c:pt idx="5">
                  <c:v>0.26340000000000002</c:v>
                </c:pt>
                <c:pt idx="6">
                  <c:v>0.30060000000000003</c:v>
                </c:pt>
                <c:pt idx="7">
                  <c:v>0.22309999999999999</c:v>
                </c:pt>
                <c:pt idx="8">
                  <c:v>0.32540000000000008</c:v>
                </c:pt>
              </c:numCache>
            </c:numRef>
          </c:val>
          <c:extLst>
            <c:ext xmlns:c16="http://schemas.microsoft.com/office/drawing/2014/chart" uri="{C3380CC4-5D6E-409C-BE32-E72D297353CC}">
              <c16:uniqueId val="{00000001-F46A-400B-9E00-38367663403F}"/>
            </c:ext>
          </c:extLst>
        </c:ser>
        <c:dLbls>
          <c:showLegendKey val="0"/>
          <c:showVal val="0"/>
          <c:showCatName val="0"/>
          <c:showSerName val="0"/>
          <c:showPercent val="0"/>
          <c:showBubbleSize val="0"/>
        </c:dLbls>
        <c:gapWidth val="150"/>
        <c:axId val="399560776"/>
        <c:axId val="399558816"/>
      </c:barChart>
      <c:catAx>
        <c:axId val="399560776"/>
        <c:scaling>
          <c:orientation val="minMax"/>
        </c:scaling>
        <c:delete val="0"/>
        <c:axPos val="l"/>
        <c:numFmt formatCode="General" sourceLinked="0"/>
        <c:majorTickMark val="out"/>
        <c:minorTickMark val="none"/>
        <c:tickLblPos val="nextTo"/>
        <c:crossAx val="399558816"/>
        <c:crosses val="autoZero"/>
        <c:auto val="1"/>
        <c:lblAlgn val="ctr"/>
        <c:lblOffset val="100"/>
        <c:noMultiLvlLbl val="0"/>
      </c:catAx>
      <c:valAx>
        <c:axId val="399558816"/>
        <c:scaling>
          <c:orientation val="minMax"/>
        </c:scaling>
        <c:delete val="0"/>
        <c:axPos val="b"/>
        <c:majorGridlines/>
        <c:numFmt formatCode="0.00%" sourceLinked="1"/>
        <c:majorTickMark val="out"/>
        <c:minorTickMark val="none"/>
        <c:tickLblPos val="nextTo"/>
        <c:crossAx val="399560776"/>
        <c:crosses val="autoZero"/>
        <c:crossBetween val="between"/>
      </c:valAx>
    </c:plotArea>
    <c:legend>
      <c:legendPos val="r"/>
      <c:overlay val="0"/>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lt-LT" dirty="0">
                <a:solidFill>
                  <a:schemeClr val="tx1"/>
                </a:solidFill>
              </a:rPr>
              <a:t>Mokinių, gavusių profesinio orientavimo paslaugų (už mokyklos ribų), dalis, proc.</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lt-LT"/>
        </a:p>
      </c:txPr>
    </c:title>
    <c:autoTitleDeleted val="0"/>
    <c:plotArea>
      <c:layout/>
      <c:barChart>
        <c:barDir val="bar"/>
        <c:grouping val="clustered"/>
        <c:varyColors val="0"/>
        <c:ser>
          <c:idx val="0"/>
          <c:order val="0"/>
          <c:tx>
            <c:strRef>
              <c:f>Lapas1!$B$1</c:f>
              <c:strCache>
                <c:ptCount val="1"/>
                <c:pt idx="0">
                  <c:v>Mokinių, gavusių profesinio orientavimo paslaugų (už mokyklos ribų), dalis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Lapas1!$A$2:$A$8</c:f>
              <c:strCache>
                <c:ptCount val="7"/>
                <c:pt idx="0">
                  <c:v>Pagrindinio ugdymo programos antroji dalis (9–10 klasių mokiniai)</c:v>
                </c:pt>
                <c:pt idx="1">
                  <c:v>Pagrindinio ugdymo programos pirmoji dalis (5-8 klasių mokiniai)</c:v>
                </c:pt>
                <c:pt idx="2">
                  <c:v>Profesinio mokymo programa, skirta asmenims, neturintiems pagrindinio išsilavinimo</c:v>
                </c:pt>
                <c:pt idx="3">
                  <c:v>Profesinio mokymo programa, skirta asmenims, turintiems pagrindinį išsilavinimą ir siekiantiems įgyti tik kvalifikaciją</c:v>
                </c:pt>
                <c:pt idx="4">
                  <c:v>Profesinio mokymo programa, skirta asmenims, turintiems pagrindinį išsilavinimą ir siekiantiems kartu su kvalifikacija įgyti ir vidurinį išsilavinimą</c:v>
                </c:pt>
                <c:pt idx="5">
                  <c:v>Profesinio mokymo programa, skirta asmenims, turintiems vidurinį išsilavinimą</c:v>
                </c:pt>
                <c:pt idx="6">
                  <c:v>Vidurinio ugdymo programa (11–12 klasių mokiniai)</c:v>
                </c:pt>
              </c:strCache>
            </c:strRef>
          </c:cat>
          <c:val>
            <c:numRef>
              <c:f>Lapas1!$B$2:$B$8</c:f>
              <c:numCache>
                <c:formatCode>0.00%</c:formatCode>
                <c:ptCount val="7"/>
                <c:pt idx="0">
                  <c:v>0.4375</c:v>
                </c:pt>
                <c:pt idx="1">
                  <c:v>0.42770000000000002</c:v>
                </c:pt>
                <c:pt idx="2">
                  <c:v>0.1467</c:v>
                </c:pt>
                <c:pt idx="3">
                  <c:v>7.7600000000000002E-2</c:v>
                </c:pt>
                <c:pt idx="4">
                  <c:v>0.1366</c:v>
                </c:pt>
                <c:pt idx="5">
                  <c:v>0.10680000000000001</c:v>
                </c:pt>
                <c:pt idx="6">
                  <c:v>0.45379999999999998</c:v>
                </c:pt>
              </c:numCache>
            </c:numRef>
          </c:val>
          <c:extLst>
            <c:ext xmlns:c16="http://schemas.microsoft.com/office/drawing/2014/chart" uri="{C3380CC4-5D6E-409C-BE32-E72D297353CC}">
              <c16:uniqueId val="{00000000-E694-409F-835A-FAB63B6B5AAD}"/>
            </c:ext>
          </c:extLst>
        </c:ser>
        <c:dLbls>
          <c:showLegendKey val="0"/>
          <c:showVal val="0"/>
          <c:showCatName val="0"/>
          <c:showSerName val="0"/>
          <c:showPercent val="0"/>
          <c:showBubbleSize val="0"/>
        </c:dLbls>
        <c:gapWidth val="182"/>
        <c:axId val="426325664"/>
        <c:axId val="426321352"/>
      </c:barChart>
      <c:catAx>
        <c:axId val="426325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26321352"/>
        <c:crosses val="autoZero"/>
        <c:auto val="1"/>
        <c:lblAlgn val="ctr"/>
        <c:lblOffset val="100"/>
        <c:noMultiLvlLbl val="0"/>
      </c:catAx>
      <c:valAx>
        <c:axId val="426321352"/>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26325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884880668986137E-2"/>
          <c:y val="0.30840979922968381"/>
          <c:w val="0.88267768854474582"/>
          <c:h val="0.62912393867125882"/>
        </c:manualLayout>
      </c:layout>
      <c:lineChart>
        <c:grouping val="standard"/>
        <c:varyColors val="0"/>
        <c:ser>
          <c:idx val="0"/>
          <c:order val="0"/>
          <c:tx>
            <c:strRef>
              <c:f>'[10 kl.mok. tolimesnis mokymasis pagal instituc grupes ir metus (4).xlsx]Page1'!$B$3</c:f>
              <c:strCache>
                <c:ptCount val="1"/>
                <c:pt idx="0">
                  <c:v>Bendrojo ugdymo mokykla</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'[10 kl.mok. tolimesnis mokymasis pagal instituc grupes ir metus (4).xlsx]Page1'!$A$4:$A$12</c:f>
              <c:strCache>
                <c:ptCount val="9"/>
                <c:pt idx="0">
                  <c:v>2013-2014</c:v>
                </c:pt>
                <c:pt idx="1">
                  <c:v>2014-2015</c:v>
                </c:pt>
                <c:pt idx="2">
                  <c:v>2015-2016</c:v>
                </c:pt>
                <c:pt idx="3">
                  <c:v>2016-2017</c:v>
                </c:pt>
                <c:pt idx="4">
                  <c:v>2017-2018</c:v>
                </c:pt>
                <c:pt idx="5">
                  <c:v>2018-2019</c:v>
                </c:pt>
                <c:pt idx="6">
                  <c:v>2019-2020</c:v>
                </c:pt>
                <c:pt idx="7">
                  <c:v>2020-2021</c:v>
                </c:pt>
                <c:pt idx="8">
                  <c:v>2021-2022</c:v>
                </c:pt>
              </c:strCache>
            </c:strRef>
          </c:cat>
          <c:val>
            <c:numRef>
              <c:f>'[10 kl.mok. tolimesnis mokymasis pagal instituc grupes ir metus (4).xlsx]Page1'!$B$4:$B$12</c:f>
              <c:numCache>
                <c:formatCode>#0.00%;"-"#0.00%</c:formatCode>
                <c:ptCount val="9"/>
                <c:pt idx="0">
                  <c:v>1.95081E-2</c:v>
                </c:pt>
                <c:pt idx="1">
                  <c:v>1.6673799999999999E-2</c:v>
                </c:pt>
                <c:pt idx="2">
                  <c:v>1.61935E-2</c:v>
                </c:pt>
                <c:pt idx="3">
                  <c:v>2.0077600000000001E-2</c:v>
                </c:pt>
                <c:pt idx="4">
                  <c:v>1.7215000000000001E-2</c:v>
                </c:pt>
                <c:pt idx="5">
                  <c:v>1.20354E-2</c:v>
                </c:pt>
                <c:pt idx="6">
                  <c:v>1.3113E-2</c:v>
                </c:pt>
                <c:pt idx="7">
                  <c:v>1.3154000000000001E-2</c:v>
                </c:pt>
                <c:pt idx="8">
                  <c:v>1.8446199999999999E-2</c:v>
                </c:pt>
              </c:numCache>
            </c:numRef>
          </c:val>
          <c:smooth val="0"/>
          <c:extLst>
            <c:ext xmlns:c16="http://schemas.microsoft.com/office/drawing/2014/chart" uri="{C3380CC4-5D6E-409C-BE32-E72D297353CC}">
              <c16:uniqueId val="{00000000-28B2-47AE-8561-536C6C43B248}"/>
            </c:ext>
          </c:extLst>
        </c:ser>
        <c:ser>
          <c:idx val="1"/>
          <c:order val="1"/>
          <c:tx>
            <c:strRef>
              <c:f>'[10 kl.mok. tolimesnis mokymasis pagal instituc grupes ir metus (4).xlsx]Page1'!$C$3</c:f>
              <c:strCache>
                <c:ptCount val="1"/>
                <c:pt idx="0">
                  <c:v>Profesinio mokymo įstaiga</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'[10 kl.mok. tolimesnis mokymasis pagal instituc grupes ir metus (4).xlsx]Page1'!$A$4:$A$12</c:f>
              <c:strCache>
                <c:ptCount val="9"/>
                <c:pt idx="0">
                  <c:v>2013-2014</c:v>
                </c:pt>
                <c:pt idx="1">
                  <c:v>2014-2015</c:v>
                </c:pt>
                <c:pt idx="2">
                  <c:v>2015-2016</c:v>
                </c:pt>
                <c:pt idx="3">
                  <c:v>2016-2017</c:v>
                </c:pt>
                <c:pt idx="4">
                  <c:v>2017-2018</c:v>
                </c:pt>
                <c:pt idx="5">
                  <c:v>2018-2019</c:v>
                </c:pt>
                <c:pt idx="6">
                  <c:v>2019-2020</c:v>
                </c:pt>
                <c:pt idx="7">
                  <c:v>2020-2021</c:v>
                </c:pt>
                <c:pt idx="8">
                  <c:v>2021-2022</c:v>
                </c:pt>
              </c:strCache>
            </c:strRef>
          </c:cat>
          <c:val>
            <c:numRef>
              <c:f>'[10 kl.mok. tolimesnis mokymasis pagal instituc grupes ir metus (4).xlsx]Page1'!$C$4:$C$12</c:f>
              <c:numCache>
                <c:formatCode>#0.00%;"-"#0.00%</c:formatCode>
                <c:ptCount val="9"/>
                <c:pt idx="0" formatCode="0.00%">
                  <c:v>7.8947400000000001E-2</c:v>
                </c:pt>
                <c:pt idx="1">
                  <c:v>3.5940800000000002E-2</c:v>
                </c:pt>
                <c:pt idx="2">
                  <c:v>3.38462E-2</c:v>
                </c:pt>
                <c:pt idx="3">
                  <c:v>5.4331900000000002E-2</c:v>
                </c:pt>
                <c:pt idx="4">
                  <c:v>3.5961300000000002E-2</c:v>
                </c:pt>
                <c:pt idx="5">
                  <c:v>4.6137299999999999E-2</c:v>
                </c:pt>
                <c:pt idx="6">
                  <c:v>3.96887E-2</c:v>
                </c:pt>
                <c:pt idx="7">
                  <c:v>3.9814799999999997E-2</c:v>
                </c:pt>
                <c:pt idx="8">
                  <c:v>4.8668500000000003E-2</c:v>
                </c:pt>
              </c:numCache>
            </c:numRef>
          </c:val>
          <c:smooth val="0"/>
          <c:extLst>
            <c:ext xmlns:c16="http://schemas.microsoft.com/office/drawing/2014/chart" uri="{C3380CC4-5D6E-409C-BE32-E72D297353CC}">
              <c16:uniqueId val="{00000001-28B2-47AE-8561-536C6C43B248}"/>
            </c:ext>
          </c:extLst>
        </c:ser>
        <c:dLbls>
          <c:showLegendKey val="0"/>
          <c:showVal val="0"/>
          <c:showCatName val="0"/>
          <c:showSerName val="0"/>
          <c:showPercent val="0"/>
          <c:showBubbleSize val="0"/>
        </c:dLbls>
        <c:marker val="1"/>
        <c:smooth val="0"/>
        <c:axId val="360593304"/>
        <c:axId val="360596048"/>
      </c:lineChart>
      <c:catAx>
        <c:axId val="360593304"/>
        <c:scaling>
          <c:orientation val="minMax"/>
        </c:scaling>
        <c:delete val="0"/>
        <c:axPos val="b"/>
        <c:numFmt formatCode="General" sourceLinked="0"/>
        <c:majorTickMark val="out"/>
        <c:minorTickMark val="none"/>
        <c:tickLblPos val="nextTo"/>
        <c:crossAx val="360596048"/>
        <c:crosses val="autoZero"/>
        <c:auto val="1"/>
        <c:lblAlgn val="ctr"/>
        <c:lblOffset val="100"/>
        <c:noMultiLvlLbl val="0"/>
      </c:catAx>
      <c:valAx>
        <c:axId val="360596048"/>
        <c:scaling>
          <c:orientation val="minMax"/>
        </c:scaling>
        <c:delete val="0"/>
        <c:axPos val="l"/>
        <c:majorGridlines/>
        <c:numFmt formatCode="#0.00%;&quot;-&quot;#0.00%" sourceLinked="1"/>
        <c:majorTickMark val="out"/>
        <c:minorTickMark val="none"/>
        <c:tickLblPos val="nextTo"/>
        <c:crossAx val="360593304"/>
        <c:crosses val="autoZero"/>
        <c:crossBetween val="between"/>
      </c:valAx>
    </c:plotArea>
    <c:legend>
      <c:legendPos val="b"/>
      <c:layout>
        <c:manualLayout>
          <c:xMode val="edge"/>
          <c:yMode val="edge"/>
          <c:x val="0.33631966309569339"/>
          <c:y val="0.14984436984313562"/>
          <c:w val="0.56484793285453605"/>
          <c:h val="4.601639296304029E-2"/>
        </c:manualLayout>
      </c:layout>
      <c:overlay val="0"/>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lt-LT" sz="1200" dirty="0"/>
              <a:t>Mokinių, po 12 klasės netęsiančių mokslo profesinio mokymo įstaigoje, kolegijoje ar universitete, proc.</a:t>
            </a:r>
          </a:p>
          <a:p>
            <a:pPr>
              <a:defRPr sz="1400"/>
            </a:pPr>
            <a:r>
              <a:rPr lang="lt-LT" sz="1200" baseline="0" dirty="0"/>
              <a:t> 2013-2022 metais</a:t>
            </a:r>
            <a:endParaRPr lang="lt-LT" sz="1200" dirty="0"/>
          </a:p>
        </c:rich>
      </c:tx>
      <c:overlay val="0"/>
    </c:title>
    <c:autoTitleDeleted val="0"/>
    <c:plotArea>
      <c:layout/>
      <c:barChart>
        <c:barDir val="col"/>
        <c:grouping val="clustered"/>
        <c:varyColors val="0"/>
        <c:ser>
          <c:idx val="0"/>
          <c:order val="0"/>
          <c:tx>
            <c:strRef>
              <c:f>'[12 kl.mok. tolimesnis mokymasis pagal mokslo metus (1).xlsx]Page1'!$B$3</c:f>
              <c:strCache>
                <c:ptCount val="1"/>
                <c:pt idx="0">
                  <c:v>Mokinių, po 12 klasės netęsiančių mokslo profesinio mokymo įstaigoje, kolegijoje ar universitete, dalis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'[12 kl.mok. tolimesnis mokymasis pagal mokslo metus (1).xlsx]Page1'!$A$4:$A$14</c:f>
              <c:strCache>
                <c:ptCount val="11"/>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strCache>
            </c:strRef>
          </c:cat>
          <c:val>
            <c:numRef>
              <c:f>'[12 kl.mok. tolimesnis mokymasis pagal mokslo metus (1).xlsx]Page1'!$B$4:$B$14</c:f>
              <c:numCache>
                <c:formatCode>#0.00%;"-"#0.00%</c:formatCode>
                <c:ptCount val="11"/>
                <c:pt idx="0">
                  <c:v>0.26389200000000002</c:v>
                </c:pt>
                <c:pt idx="1">
                  <c:v>0.25371500000000002</c:v>
                </c:pt>
                <c:pt idx="2">
                  <c:v>0.23838799999999999</c:v>
                </c:pt>
                <c:pt idx="3">
                  <c:v>0.12786800000000001</c:v>
                </c:pt>
                <c:pt idx="4">
                  <c:v>0.13841899999999999</c:v>
                </c:pt>
                <c:pt idx="5">
                  <c:v>0.148345</c:v>
                </c:pt>
                <c:pt idx="6">
                  <c:v>0.14313100000000001</c:v>
                </c:pt>
                <c:pt idx="7">
                  <c:v>0.13214899999999999</c:v>
                </c:pt>
                <c:pt idx="8">
                  <c:v>0.14124999999999999</c:v>
                </c:pt>
                <c:pt idx="9">
                  <c:v>0.106057</c:v>
                </c:pt>
                <c:pt idx="10">
                  <c:v>0.13870499999999999</c:v>
                </c:pt>
              </c:numCache>
            </c:numRef>
          </c:val>
          <c:extLst>
            <c:ext xmlns:c16="http://schemas.microsoft.com/office/drawing/2014/chart" uri="{C3380CC4-5D6E-409C-BE32-E72D297353CC}">
              <c16:uniqueId val="{00000000-58E8-4720-B545-F351CC4060DC}"/>
            </c:ext>
          </c:extLst>
        </c:ser>
        <c:dLbls>
          <c:showLegendKey val="0"/>
          <c:showVal val="0"/>
          <c:showCatName val="0"/>
          <c:showSerName val="0"/>
          <c:showPercent val="0"/>
          <c:showBubbleSize val="0"/>
        </c:dLbls>
        <c:gapWidth val="150"/>
        <c:axId val="429064960"/>
        <c:axId val="429068488"/>
      </c:barChart>
      <c:catAx>
        <c:axId val="429064960"/>
        <c:scaling>
          <c:orientation val="minMax"/>
        </c:scaling>
        <c:delete val="0"/>
        <c:axPos val="b"/>
        <c:numFmt formatCode="General" sourceLinked="0"/>
        <c:majorTickMark val="out"/>
        <c:minorTickMark val="none"/>
        <c:tickLblPos val="nextTo"/>
        <c:crossAx val="429068488"/>
        <c:crosses val="autoZero"/>
        <c:auto val="1"/>
        <c:lblAlgn val="ctr"/>
        <c:lblOffset val="100"/>
        <c:noMultiLvlLbl val="0"/>
      </c:catAx>
      <c:valAx>
        <c:axId val="429068488"/>
        <c:scaling>
          <c:orientation val="minMax"/>
        </c:scaling>
        <c:delete val="0"/>
        <c:axPos val="l"/>
        <c:majorGridlines/>
        <c:numFmt formatCode="#0.00%;&quot;-&quot;#0.00%" sourceLinked="1"/>
        <c:majorTickMark val="out"/>
        <c:minorTickMark val="none"/>
        <c:tickLblPos val="nextTo"/>
        <c:crossAx val="429064960"/>
        <c:crosses val="autoZero"/>
        <c:crossBetween val="between"/>
      </c:valAx>
    </c:plotArea>
    <c:plotVisOnly val="1"/>
    <c:dispBlanksAs val="gap"/>
    <c:showDLblsOverMax val="0"/>
  </c:chart>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0.04772</cdr:y>
    </cdr:from>
    <cdr:to>
      <cdr:x>0.12573</cdr:x>
      <cdr:y>0.23094</cdr:y>
    </cdr:to>
    <cdr:sp macro="" textlink="">
      <cdr:nvSpPr>
        <cdr:cNvPr id="4" name="TextBox 3"/>
        <cdr:cNvSpPr txBox="1"/>
      </cdr:nvSpPr>
      <cdr:spPr>
        <a:xfrm xmlns:a="http://schemas.openxmlformats.org/drawingml/2006/main">
          <a:off x="0" y="2381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t-LT" sz="1200" b="1" dirty="0"/>
            <a:t>Mokinių, po 10 klasės netęsiančių mokslo bendrojo ugdymo mokykloje arba profesinio mokymo įstaigoje, proc. </a:t>
          </a:r>
        </a:p>
        <a:p xmlns:a="http://schemas.openxmlformats.org/drawingml/2006/main">
          <a:r>
            <a:rPr lang="lt-LT" sz="1200" b="1" dirty="0"/>
            <a:t>			 2013 – 2022 metais</a:t>
          </a:r>
        </a:p>
      </cdr:txBody>
    </cdr:sp>
  </cdr:relSizeAnchor>
</c:userShapes>
</file>

<file path=ppt/drawings/drawing2.xml><?xml version="1.0" encoding="utf-8"?>
<c:userShapes xmlns:c="http://schemas.openxmlformats.org/drawingml/2006/chart">
  <cdr:relSizeAnchor xmlns:cdr="http://schemas.openxmlformats.org/drawingml/2006/chartDrawing">
    <cdr:from>
      <cdr:x>0.84416</cdr:x>
      <cdr:y>0.17526</cdr:y>
    </cdr:from>
    <cdr:to>
      <cdr:x>1</cdr:x>
      <cdr:y>0.50515</cdr:y>
    </cdr:to>
    <cdr:sp macro="" textlink="">
      <cdr:nvSpPr>
        <cdr:cNvPr id="2" name="Teksto laukas 1"/>
        <cdr:cNvSpPr txBox="1"/>
      </cdr:nvSpPr>
      <cdr:spPr>
        <a:xfrm xmlns:a="http://schemas.openxmlformats.org/drawingml/2006/main">
          <a:off x="4953000" y="4857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t-LT" sz="1100"/>
            <a:t>2 grafikas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dirty="0"/>
              <a:t>Click to edit Master title style</a:t>
            </a:r>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dirty="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3038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7958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2443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30169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1372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8269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9581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8529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9404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dirty="0"/>
              <a:t>Click to edit Master title style</a:t>
            </a:r>
          </a:p>
        </p:txBody>
      </p:sp>
      <p:sp>
        <p:nvSpPr>
          <p:cNvPr id="3" name="Content Placeholder 2"/>
          <p:cNvSpPr>
            <a:spLocks noGrp="1"/>
          </p:cNvSpPr>
          <p:nvPr>
            <p:ph idx="1"/>
          </p:nvPr>
        </p:nvSpPr>
        <p:spPr>
          <a:xfrm>
            <a:off x="982133" y="2667000"/>
            <a:ext cx="7704667" cy="3332816"/>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387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56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dirty="0"/>
              <a:t>Click to edit Master title style</a:t>
            </a:r>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818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734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8555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6792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957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082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7/5/2023</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9118779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CD9ACDE-8038-488C-AB0C-5FD1A373C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ntraštė 1"/>
          <p:cNvSpPr>
            <a:spLocks noGrp="1"/>
          </p:cNvSpPr>
          <p:nvPr>
            <p:ph type="ctrTitle"/>
          </p:nvPr>
        </p:nvSpPr>
        <p:spPr>
          <a:xfrm>
            <a:off x="2890837" y="965200"/>
            <a:ext cx="5529263" cy="3404680"/>
          </a:xfrm>
        </p:spPr>
        <p:txBody>
          <a:bodyPr>
            <a:normAutofit/>
          </a:bodyPr>
          <a:lstStyle/>
          <a:p>
            <a:pPr algn="l">
              <a:lnSpc>
                <a:spcPct val="90000"/>
              </a:lnSpc>
            </a:pPr>
            <a:r>
              <a:rPr lang="lt-LT" sz="3800" b="1" dirty="0">
                <a:solidFill>
                  <a:srgbClr val="0070C0"/>
                </a:solidFill>
              </a:rPr>
              <a:t>MOKINIŲ PROFESINIO ORIENTAVIMO </a:t>
            </a:r>
            <a:br>
              <a:rPr lang="lt-LT" sz="3800" b="1" dirty="0">
                <a:solidFill>
                  <a:srgbClr val="0070C0"/>
                </a:solidFill>
              </a:rPr>
            </a:br>
            <a:r>
              <a:rPr lang="lt-LT" sz="3800" b="1" dirty="0">
                <a:solidFill>
                  <a:srgbClr val="0070C0"/>
                </a:solidFill>
              </a:rPr>
              <a:t>(UGDYMO KARJERAI)</a:t>
            </a:r>
            <a:br>
              <a:rPr lang="lt-LT" sz="3800" dirty="0">
                <a:solidFill>
                  <a:srgbClr val="0070C0"/>
                </a:solidFill>
              </a:rPr>
            </a:br>
            <a:r>
              <a:rPr lang="lt-LT" sz="3800" b="1" dirty="0">
                <a:solidFill>
                  <a:srgbClr val="0070C0"/>
                </a:solidFill>
              </a:rPr>
              <a:t>STEBĖSENA </a:t>
            </a:r>
            <a:br>
              <a:rPr lang="lt-LT" sz="3800" b="1" dirty="0">
                <a:solidFill>
                  <a:srgbClr val="0070C0"/>
                </a:solidFill>
              </a:rPr>
            </a:br>
            <a:r>
              <a:rPr lang="lt-LT" sz="3800" b="1" dirty="0">
                <a:solidFill>
                  <a:srgbClr val="0070C0"/>
                </a:solidFill>
              </a:rPr>
              <a:t>2021-2022 </a:t>
            </a:r>
            <a:r>
              <a:rPr lang="lt-LT" sz="3800" b="1" err="1">
                <a:solidFill>
                  <a:srgbClr val="0070C0"/>
                </a:solidFill>
              </a:rPr>
              <a:t>m.m</a:t>
            </a:r>
            <a:r>
              <a:rPr lang="lt-LT" sz="3800" b="1" dirty="0">
                <a:solidFill>
                  <a:srgbClr val="0070C0"/>
                </a:solidFill>
              </a:rPr>
              <a:t>.</a:t>
            </a:r>
            <a:endParaRPr lang="lt-LT" sz="3800">
              <a:solidFill>
                <a:srgbClr val="0070C0"/>
              </a:solidFill>
            </a:endParaRPr>
          </a:p>
        </p:txBody>
      </p:sp>
      <p:sp>
        <p:nvSpPr>
          <p:cNvPr id="3" name="Paantraštė 2"/>
          <p:cNvSpPr>
            <a:spLocks noGrp="1"/>
          </p:cNvSpPr>
          <p:nvPr>
            <p:ph type="subTitle" idx="1"/>
          </p:nvPr>
        </p:nvSpPr>
        <p:spPr>
          <a:xfrm>
            <a:off x="2890837" y="5035868"/>
            <a:ext cx="5529263" cy="1388892"/>
          </a:xfrm>
        </p:spPr>
        <p:txBody>
          <a:bodyPr>
            <a:normAutofit/>
          </a:bodyPr>
          <a:lstStyle/>
          <a:p>
            <a:pPr algn="l"/>
            <a:r>
              <a:rPr lang="lt-LT" dirty="0"/>
              <a:t>Lietuvos mokinių neformaliojo švietimo centras</a:t>
            </a:r>
          </a:p>
          <a:p>
            <a:pPr algn="l"/>
            <a:r>
              <a:rPr lang="lt-LT" dirty="0"/>
              <a:t>Ugdymo karjerai skyrius</a:t>
            </a:r>
            <a:endParaRPr lang="lt-LT"/>
          </a:p>
          <a:p>
            <a:pPr algn="l"/>
            <a:r>
              <a:rPr lang="lt-LT" dirty="0"/>
              <a:t>2023</a:t>
            </a:r>
            <a:endParaRPr lang="lt-LT"/>
          </a:p>
        </p:txBody>
      </p:sp>
      <p:sp>
        <p:nvSpPr>
          <p:cNvPr id="6" name="Rectangle 9">
            <a:extLst>
              <a:ext uri="{FF2B5EF4-FFF2-40B4-BE49-F238E27FC236}">
                <a16:creationId xmlns:a16="http://schemas.microsoft.com/office/drawing/2014/main" id="{DA6C2449-5F66-4753-AAA3-4AD81E57A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7" name="Group 11">
            <a:extLst>
              <a:ext uri="{FF2B5EF4-FFF2-40B4-BE49-F238E27FC236}">
                <a16:creationId xmlns:a16="http://schemas.microsoft.com/office/drawing/2014/main" id="{329F7DAB-18F4-436A-A0D8-61013DEB6F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13" name="Freeform 6">
              <a:extLst>
                <a:ext uri="{FF2B5EF4-FFF2-40B4-BE49-F238E27FC236}">
                  <a16:creationId xmlns:a16="http://schemas.microsoft.com/office/drawing/2014/main" id="{AA2A446D-5444-4251-A0C1-1C33937BB1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9" name="Freeform 7">
              <a:extLst>
                <a:ext uri="{FF2B5EF4-FFF2-40B4-BE49-F238E27FC236}">
                  <a16:creationId xmlns:a16="http://schemas.microsoft.com/office/drawing/2014/main" id="{E013EF53-9F7F-40D2-9E88-917DCF6430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5" name="Freeform 12">
              <a:extLst>
                <a:ext uri="{FF2B5EF4-FFF2-40B4-BE49-F238E27FC236}">
                  <a16:creationId xmlns:a16="http://schemas.microsoft.com/office/drawing/2014/main" id="{210AE139-2815-4F3D-A56C-2608DB3D7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1" name="Freeform 13">
              <a:extLst>
                <a:ext uri="{FF2B5EF4-FFF2-40B4-BE49-F238E27FC236}">
                  <a16:creationId xmlns:a16="http://schemas.microsoft.com/office/drawing/2014/main" id="{7C52B438-B53F-4BCB-A9A8-183E8815A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Shape 16">
              <a:extLst>
                <a:ext uri="{FF2B5EF4-FFF2-40B4-BE49-F238E27FC236}">
                  <a16:creationId xmlns:a16="http://schemas.microsoft.com/office/drawing/2014/main" id="{557375C8-AF41-41DF-8F04-72401D4B9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18" name="Freeform 15">
              <a:extLst>
                <a:ext uri="{FF2B5EF4-FFF2-40B4-BE49-F238E27FC236}">
                  <a16:creationId xmlns:a16="http://schemas.microsoft.com/office/drawing/2014/main" id="{1B37C1D7-483C-4CD7-85AB-F4EEA6E573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71600" y="620688"/>
            <a:ext cx="7704667" cy="439897"/>
          </a:xfrm>
        </p:spPr>
        <p:txBody>
          <a:bodyPr>
            <a:noAutofit/>
          </a:bodyPr>
          <a:lstStyle/>
          <a:p>
            <a:r>
              <a:rPr lang="lt-LT" sz="2000" b="1" dirty="0"/>
              <a:t>Karjeros specialistų  kvalifikacijai tobulinti skirtas laikas  (ak. val. per metus), 2021-2022 </a:t>
            </a:r>
            <a:r>
              <a:rPr lang="lt-LT" sz="2000" b="1" dirty="0" err="1"/>
              <a:t>m.m</a:t>
            </a:r>
            <a:r>
              <a:rPr lang="lt-LT" sz="2000" b="1" dirty="0"/>
              <a:t>.</a:t>
            </a:r>
          </a:p>
        </p:txBody>
      </p:sp>
      <p:pic>
        <p:nvPicPr>
          <p:cNvPr id="4" name="Turinio vietos rezervavimo ženklas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3744" y="1249710"/>
            <a:ext cx="7308704" cy="5274544"/>
          </a:xfrm>
          <a:noFill/>
          <a:ln>
            <a:noFill/>
          </a:ln>
        </p:spPr>
      </p:pic>
      <p:sp>
        <p:nvSpPr>
          <p:cNvPr id="11" name="Ovalas 10"/>
          <p:cNvSpPr/>
          <p:nvPr/>
        </p:nvSpPr>
        <p:spPr>
          <a:xfrm>
            <a:off x="5191472" y="346789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as 11"/>
          <p:cNvSpPr/>
          <p:nvPr/>
        </p:nvSpPr>
        <p:spPr>
          <a:xfrm>
            <a:off x="3905597" y="2601119"/>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 name="Ovalas 12"/>
          <p:cNvSpPr/>
          <p:nvPr/>
        </p:nvSpPr>
        <p:spPr>
          <a:xfrm>
            <a:off x="7477472" y="5553869"/>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 name="Ovalas 17"/>
          <p:cNvSpPr/>
          <p:nvPr/>
        </p:nvSpPr>
        <p:spPr>
          <a:xfrm>
            <a:off x="6588224" y="412737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 name="Ovalas 18"/>
          <p:cNvSpPr/>
          <p:nvPr/>
        </p:nvSpPr>
        <p:spPr>
          <a:xfrm>
            <a:off x="2269232" y="299695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 name="Ovalas 20"/>
          <p:cNvSpPr/>
          <p:nvPr/>
        </p:nvSpPr>
        <p:spPr>
          <a:xfrm>
            <a:off x="4793704" y="1820069"/>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 name="Ovalas 21"/>
          <p:cNvSpPr/>
          <p:nvPr/>
        </p:nvSpPr>
        <p:spPr>
          <a:xfrm>
            <a:off x="4820963" y="285293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3" name="Ovalas 22"/>
          <p:cNvSpPr/>
          <p:nvPr/>
        </p:nvSpPr>
        <p:spPr>
          <a:xfrm>
            <a:off x="4644008" y="5445224"/>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4" name="Ovalas 23"/>
          <p:cNvSpPr/>
          <p:nvPr/>
        </p:nvSpPr>
        <p:spPr>
          <a:xfrm>
            <a:off x="5521696" y="3251076"/>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5" name="Ovalas 24"/>
          <p:cNvSpPr/>
          <p:nvPr/>
        </p:nvSpPr>
        <p:spPr>
          <a:xfrm>
            <a:off x="5302621" y="1984251"/>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6" name="Ovalas 25"/>
          <p:cNvSpPr/>
          <p:nvPr/>
        </p:nvSpPr>
        <p:spPr>
          <a:xfrm>
            <a:off x="5309342" y="4653136"/>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7" name="Ovalas 26"/>
          <p:cNvSpPr/>
          <p:nvPr/>
        </p:nvSpPr>
        <p:spPr>
          <a:xfrm>
            <a:off x="7038975" y="3501008"/>
            <a:ext cx="133697" cy="108967"/>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9" name="Ovalas 28"/>
          <p:cNvSpPr/>
          <p:nvPr/>
        </p:nvSpPr>
        <p:spPr>
          <a:xfrm>
            <a:off x="1387846" y="2041401"/>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2" name="Ovalas 31"/>
          <p:cNvSpPr/>
          <p:nvPr/>
        </p:nvSpPr>
        <p:spPr>
          <a:xfrm>
            <a:off x="7445399" y="4789909"/>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3" name="Ovalas 32"/>
          <p:cNvSpPr/>
          <p:nvPr/>
        </p:nvSpPr>
        <p:spPr>
          <a:xfrm>
            <a:off x="5593704" y="2496344"/>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4" name="Ovalas 33"/>
          <p:cNvSpPr/>
          <p:nvPr/>
        </p:nvSpPr>
        <p:spPr>
          <a:xfrm>
            <a:off x="3678038" y="5013176"/>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5" name="Ovalas 34"/>
          <p:cNvSpPr/>
          <p:nvPr/>
        </p:nvSpPr>
        <p:spPr>
          <a:xfrm>
            <a:off x="1259632" y="2996952"/>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6" name="Ovalas 35"/>
          <p:cNvSpPr/>
          <p:nvPr/>
        </p:nvSpPr>
        <p:spPr>
          <a:xfrm>
            <a:off x="3894062" y="4055368"/>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7" name="Ovalas 36"/>
          <p:cNvSpPr/>
          <p:nvPr/>
        </p:nvSpPr>
        <p:spPr>
          <a:xfrm>
            <a:off x="4712071" y="4727451"/>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8" name="Ovalas 37"/>
          <p:cNvSpPr/>
          <p:nvPr/>
        </p:nvSpPr>
        <p:spPr>
          <a:xfrm>
            <a:off x="3051473" y="3760465"/>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9" name="Ovalas 38"/>
          <p:cNvSpPr/>
          <p:nvPr/>
        </p:nvSpPr>
        <p:spPr>
          <a:xfrm>
            <a:off x="3750046" y="1803276"/>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0" name="Ovalas 39"/>
          <p:cNvSpPr/>
          <p:nvPr/>
        </p:nvSpPr>
        <p:spPr>
          <a:xfrm>
            <a:off x="4680445" y="3861048"/>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2" name="Ovalas 41"/>
          <p:cNvSpPr/>
          <p:nvPr/>
        </p:nvSpPr>
        <p:spPr>
          <a:xfrm>
            <a:off x="3419872" y="5373216"/>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3" name="Ovalas 42"/>
          <p:cNvSpPr/>
          <p:nvPr/>
        </p:nvSpPr>
        <p:spPr>
          <a:xfrm>
            <a:off x="6251276" y="3007618"/>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4" name="Ovalas 43"/>
          <p:cNvSpPr/>
          <p:nvPr/>
        </p:nvSpPr>
        <p:spPr>
          <a:xfrm>
            <a:off x="5581203" y="5664324"/>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5" name="Ovalas 44"/>
          <p:cNvSpPr/>
          <p:nvPr/>
        </p:nvSpPr>
        <p:spPr>
          <a:xfrm>
            <a:off x="3248844" y="4509120"/>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6" name="Ovalas 45"/>
          <p:cNvSpPr/>
          <p:nvPr/>
        </p:nvSpPr>
        <p:spPr>
          <a:xfrm>
            <a:off x="6181278" y="2397249"/>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7" name="Ovalas 46"/>
          <p:cNvSpPr/>
          <p:nvPr/>
        </p:nvSpPr>
        <p:spPr>
          <a:xfrm>
            <a:off x="3654349" y="3564632"/>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8" name="Ovalas 47"/>
          <p:cNvSpPr/>
          <p:nvPr/>
        </p:nvSpPr>
        <p:spPr>
          <a:xfrm>
            <a:off x="4962078" y="5730999"/>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9" name="Ovalas 48"/>
          <p:cNvSpPr/>
          <p:nvPr/>
        </p:nvSpPr>
        <p:spPr>
          <a:xfrm>
            <a:off x="1723578" y="1597149"/>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0" name="Ovalas 49"/>
          <p:cNvSpPr/>
          <p:nvPr/>
        </p:nvSpPr>
        <p:spPr>
          <a:xfrm>
            <a:off x="1475928" y="3568824"/>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3" name="Ovalas 52"/>
          <p:cNvSpPr/>
          <p:nvPr/>
        </p:nvSpPr>
        <p:spPr>
          <a:xfrm>
            <a:off x="7397080" y="3019425"/>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5" name="Ovalas 54"/>
          <p:cNvSpPr/>
          <p:nvPr/>
        </p:nvSpPr>
        <p:spPr>
          <a:xfrm>
            <a:off x="2123728" y="400506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6" name="Ovalas 55"/>
          <p:cNvSpPr/>
          <p:nvPr/>
        </p:nvSpPr>
        <p:spPr>
          <a:xfrm>
            <a:off x="899592" y="3465959"/>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7" name="Ovalas 56"/>
          <p:cNvSpPr/>
          <p:nvPr/>
        </p:nvSpPr>
        <p:spPr>
          <a:xfrm>
            <a:off x="2195736" y="1477963"/>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8" name="Ovalas 57"/>
          <p:cNvSpPr/>
          <p:nvPr/>
        </p:nvSpPr>
        <p:spPr>
          <a:xfrm>
            <a:off x="3798365" y="5755829"/>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9" name="Ovalas 58"/>
          <p:cNvSpPr/>
          <p:nvPr/>
        </p:nvSpPr>
        <p:spPr>
          <a:xfrm>
            <a:off x="2915816" y="264036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0" name="Ovalas 59"/>
          <p:cNvSpPr/>
          <p:nvPr/>
        </p:nvSpPr>
        <p:spPr>
          <a:xfrm>
            <a:off x="4325045" y="3729608"/>
            <a:ext cx="144016" cy="13144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1" name="Ovalas 60"/>
          <p:cNvSpPr/>
          <p:nvPr/>
        </p:nvSpPr>
        <p:spPr>
          <a:xfrm>
            <a:off x="4325044" y="450497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2" name="Ovalas 61"/>
          <p:cNvSpPr/>
          <p:nvPr/>
        </p:nvSpPr>
        <p:spPr>
          <a:xfrm>
            <a:off x="4362450" y="6248053"/>
            <a:ext cx="144710" cy="14855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3" name="Ovalas 62"/>
          <p:cNvSpPr/>
          <p:nvPr/>
        </p:nvSpPr>
        <p:spPr>
          <a:xfrm>
            <a:off x="4372669" y="5409853"/>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6" name="Ovalas 65"/>
          <p:cNvSpPr/>
          <p:nvPr/>
        </p:nvSpPr>
        <p:spPr>
          <a:xfrm>
            <a:off x="5453358" y="501317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9" name="Ovalas 68"/>
          <p:cNvSpPr/>
          <p:nvPr/>
        </p:nvSpPr>
        <p:spPr>
          <a:xfrm>
            <a:off x="2413248" y="372960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3" name="Ovalas 82"/>
          <p:cNvSpPr/>
          <p:nvPr/>
        </p:nvSpPr>
        <p:spPr>
          <a:xfrm>
            <a:off x="7458422" y="512943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4" name="Ovalas 83"/>
          <p:cNvSpPr/>
          <p:nvPr/>
        </p:nvSpPr>
        <p:spPr>
          <a:xfrm>
            <a:off x="6853361" y="256835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5" name="Ovalas 84"/>
          <p:cNvSpPr/>
          <p:nvPr/>
        </p:nvSpPr>
        <p:spPr>
          <a:xfrm>
            <a:off x="6037262" y="4705003"/>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6" name="Ovalas 85"/>
          <p:cNvSpPr/>
          <p:nvPr/>
        </p:nvSpPr>
        <p:spPr>
          <a:xfrm>
            <a:off x="6340499" y="4705003"/>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7" name="Ovalas 86"/>
          <p:cNvSpPr/>
          <p:nvPr/>
        </p:nvSpPr>
        <p:spPr>
          <a:xfrm>
            <a:off x="3153941" y="4858519"/>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8" name="Ovalas 87"/>
          <p:cNvSpPr/>
          <p:nvPr/>
        </p:nvSpPr>
        <p:spPr>
          <a:xfrm>
            <a:off x="1905347" y="203914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9" name="Ovalas 88"/>
          <p:cNvSpPr/>
          <p:nvPr/>
        </p:nvSpPr>
        <p:spPr>
          <a:xfrm>
            <a:off x="2413248" y="213439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0" name="Ovalas 89"/>
          <p:cNvSpPr/>
          <p:nvPr/>
        </p:nvSpPr>
        <p:spPr>
          <a:xfrm>
            <a:off x="5639841" y="407707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2" name="Ovalas 91"/>
          <p:cNvSpPr/>
          <p:nvPr/>
        </p:nvSpPr>
        <p:spPr>
          <a:xfrm>
            <a:off x="3654349" y="2325241"/>
            <a:ext cx="143619" cy="10363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3" name="Ovalas 92"/>
          <p:cNvSpPr/>
          <p:nvPr/>
        </p:nvSpPr>
        <p:spPr>
          <a:xfrm>
            <a:off x="971600" y="2203004"/>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4" name="Ovalas 93"/>
          <p:cNvSpPr/>
          <p:nvPr/>
        </p:nvSpPr>
        <p:spPr>
          <a:xfrm>
            <a:off x="3786311" y="4509120"/>
            <a:ext cx="1440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5" name="Ovalas 94"/>
          <p:cNvSpPr/>
          <p:nvPr/>
        </p:nvSpPr>
        <p:spPr>
          <a:xfrm>
            <a:off x="4210397" y="2220119"/>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7" name="Ovalas 96"/>
          <p:cNvSpPr/>
          <p:nvPr/>
        </p:nvSpPr>
        <p:spPr>
          <a:xfrm>
            <a:off x="1049288" y="2745135"/>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8" name="Ovalas 97"/>
          <p:cNvSpPr/>
          <p:nvPr/>
        </p:nvSpPr>
        <p:spPr>
          <a:xfrm>
            <a:off x="2124422" y="2582069"/>
            <a:ext cx="1440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9" name="Ovalas 98"/>
          <p:cNvSpPr/>
          <p:nvPr/>
        </p:nvSpPr>
        <p:spPr>
          <a:xfrm>
            <a:off x="2921496" y="1803276"/>
            <a:ext cx="1440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0" name="Ovalas 99"/>
          <p:cNvSpPr/>
          <p:nvPr/>
        </p:nvSpPr>
        <p:spPr>
          <a:xfrm>
            <a:off x="7473974" y="5909370"/>
            <a:ext cx="1440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1" name="Ovalas 100"/>
          <p:cNvSpPr/>
          <p:nvPr/>
        </p:nvSpPr>
        <p:spPr>
          <a:xfrm>
            <a:off x="6084365" y="3586733"/>
            <a:ext cx="1440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2" name="Ovalas 101"/>
          <p:cNvSpPr/>
          <p:nvPr/>
        </p:nvSpPr>
        <p:spPr>
          <a:xfrm>
            <a:off x="4469060" y="5057428"/>
            <a:ext cx="14401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9" name="TextBox 78"/>
          <p:cNvSpPr txBox="1"/>
          <p:nvPr/>
        </p:nvSpPr>
        <p:spPr>
          <a:xfrm>
            <a:off x="7697638" y="4648994"/>
            <a:ext cx="718466" cy="369332"/>
          </a:xfrm>
          <a:prstGeom prst="rect">
            <a:avLst/>
          </a:prstGeom>
          <a:noFill/>
        </p:spPr>
        <p:txBody>
          <a:bodyPr wrap="none" rtlCol="0">
            <a:spAutoFit/>
          </a:bodyPr>
          <a:lstStyle/>
          <a:p>
            <a:r>
              <a:rPr lang="lt-LT" dirty="0"/>
              <a:t>iki 10 </a:t>
            </a:r>
          </a:p>
        </p:txBody>
      </p:sp>
      <p:sp>
        <p:nvSpPr>
          <p:cNvPr id="103" name="TextBox 102"/>
          <p:cNvSpPr txBox="1"/>
          <p:nvPr/>
        </p:nvSpPr>
        <p:spPr>
          <a:xfrm>
            <a:off x="7782272" y="5018187"/>
            <a:ext cx="1400175" cy="369332"/>
          </a:xfrm>
          <a:prstGeom prst="rect">
            <a:avLst/>
          </a:prstGeom>
          <a:noFill/>
        </p:spPr>
        <p:txBody>
          <a:bodyPr wrap="square" rtlCol="0">
            <a:spAutoFit/>
          </a:bodyPr>
          <a:lstStyle/>
          <a:p>
            <a:r>
              <a:rPr lang="lt-LT" dirty="0"/>
              <a:t>10-39 </a:t>
            </a:r>
          </a:p>
        </p:txBody>
      </p:sp>
      <p:sp>
        <p:nvSpPr>
          <p:cNvPr id="104" name="TextBox 103"/>
          <p:cNvSpPr txBox="1"/>
          <p:nvPr/>
        </p:nvSpPr>
        <p:spPr>
          <a:xfrm>
            <a:off x="7705728" y="5445224"/>
            <a:ext cx="1457450" cy="369332"/>
          </a:xfrm>
          <a:prstGeom prst="rect">
            <a:avLst/>
          </a:prstGeom>
          <a:noFill/>
        </p:spPr>
        <p:txBody>
          <a:bodyPr wrap="none" rtlCol="0">
            <a:spAutoFit/>
          </a:bodyPr>
          <a:lstStyle/>
          <a:p>
            <a:r>
              <a:rPr lang="lt-LT" dirty="0"/>
              <a:t>40 ir daugiau</a:t>
            </a:r>
          </a:p>
        </p:txBody>
      </p:sp>
      <p:sp>
        <p:nvSpPr>
          <p:cNvPr id="105" name="TextBox 104"/>
          <p:cNvSpPr txBox="1"/>
          <p:nvPr/>
        </p:nvSpPr>
        <p:spPr>
          <a:xfrm>
            <a:off x="7711483" y="5823323"/>
            <a:ext cx="1129155" cy="369332"/>
          </a:xfrm>
          <a:prstGeom prst="rect">
            <a:avLst/>
          </a:prstGeom>
          <a:noFill/>
        </p:spPr>
        <p:txBody>
          <a:bodyPr wrap="none" rtlCol="0">
            <a:spAutoFit/>
          </a:bodyPr>
          <a:lstStyle/>
          <a:p>
            <a:r>
              <a:rPr lang="lt-LT" dirty="0"/>
              <a:t>nepateikė</a:t>
            </a:r>
          </a:p>
        </p:txBody>
      </p:sp>
      <p:sp>
        <p:nvSpPr>
          <p:cNvPr id="109" name="Ovalas 108"/>
          <p:cNvSpPr/>
          <p:nvPr/>
        </p:nvSpPr>
        <p:spPr>
          <a:xfrm>
            <a:off x="3347864" y="1990378"/>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1" name="Ovalas 110"/>
          <p:cNvSpPr/>
          <p:nvPr/>
        </p:nvSpPr>
        <p:spPr>
          <a:xfrm>
            <a:off x="4192736" y="4912063"/>
            <a:ext cx="144016" cy="14401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 name="TextBox 2"/>
          <p:cNvSpPr txBox="1"/>
          <p:nvPr/>
        </p:nvSpPr>
        <p:spPr>
          <a:xfrm>
            <a:off x="543745" y="4271392"/>
            <a:ext cx="2402284" cy="1908215"/>
          </a:xfrm>
          <a:prstGeom prst="rect">
            <a:avLst/>
          </a:prstGeom>
          <a:noFill/>
        </p:spPr>
        <p:txBody>
          <a:bodyPr wrap="square" rtlCol="0">
            <a:spAutoFit/>
          </a:bodyPr>
          <a:lstStyle/>
          <a:p>
            <a:pPr algn="r"/>
            <a:r>
              <a:rPr lang="lt-LT" sz="1200" b="1" dirty="0"/>
              <a:t>Karjeros specialistui, dirbančiam Švietimo įstaigoje, rekomenduojama tobulinti kvalifikaciją 40 val. per metus</a:t>
            </a:r>
          </a:p>
          <a:p>
            <a:pPr algn="r"/>
            <a:r>
              <a:rPr lang="lt-LT" sz="1000" dirty="0"/>
              <a:t>(Lietuvos Respublikos</a:t>
            </a:r>
          </a:p>
          <a:p>
            <a:pPr algn="r"/>
            <a:r>
              <a:rPr lang="lt-LT" sz="1000" dirty="0"/>
              <a:t>švietimo, mokslo ir sporto ministro</a:t>
            </a:r>
          </a:p>
          <a:p>
            <a:pPr algn="r"/>
            <a:r>
              <a:rPr lang="lt-LT" sz="1000" dirty="0"/>
              <a:t>2022 m. rugpjūčio 31 d. įsakymu Nr. V-1334 patvirtintos „Rekomendacijas dėl karjeros specialistų funkcijų ir profesinio orientavimo paslaugų teikimo švietimo įstaigose“, 5 p.)</a:t>
            </a:r>
          </a:p>
        </p:txBody>
      </p:sp>
      <p:sp>
        <p:nvSpPr>
          <p:cNvPr id="72" name="TextBox 71"/>
          <p:cNvSpPr txBox="1"/>
          <p:nvPr/>
        </p:nvSpPr>
        <p:spPr>
          <a:xfrm>
            <a:off x="6660232" y="1097954"/>
            <a:ext cx="2304256" cy="1292662"/>
          </a:xfrm>
          <a:prstGeom prst="rect">
            <a:avLst/>
          </a:prstGeom>
          <a:noFill/>
        </p:spPr>
        <p:txBody>
          <a:bodyPr wrap="square" rtlCol="0">
            <a:spAutoFit/>
          </a:bodyPr>
          <a:lstStyle/>
          <a:p>
            <a:pPr algn="r"/>
            <a:r>
              <a:rPr lang="lt-LT" sz="1200" b="1" dirty="0"/>
              <a:t>Karjeros specialisto kvalifikacijos tobulinimo programos apimtis 200 ak. val. </a:t>
            </a:r>
          </a:p>
          <a:p>
            <a:pPr algn="r"/>
            <a:r>
              <a:rPr lang="lt-LT" sz="1050" dirty="0"/>
              <a:t>(Lietuvos Respublikos</a:t>
            </a:r>
          </a:p>
          <a:p>
            <a:pPr algn="r"/>
            <a:r>
              <a:rPr lang="lt-LT" sz="1050" dirty="0"/>
              <a:t>švietimo, mokslo ir sporto ministro</a:t>
            </a:r>
          </a:p>
          <a:p>
            <a:pPr algn="r"/>
            <a:r>
              <a:rPr lang="lt-LT" sz="1050" dirty="0"/>
              <a:t>2022 m. balandžio 25 d. įsakymu Nr. V-617)</a:t>
            </a:r>
          </a:p>
        </p:txBody>
      </p:sp>
    </p:spTree>
    <p:extLst>
      <p:ext uri="{BB962C8B-B14F-4D97-AF65-F5344CB8AC3E}">
        <p14:creationId xmlns:p14="http://schemas.microsoft.com/office/powerpoint/2010/main" val="398470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1170126494"/>
              </p:ext>
            </p:extLst>
          </p:nvPr>
        </p:nvGraphicFramePr>
        <p:xfrm>
          <a:off x="971601" y="1196752"/>
          <a:ext cx="7856759" cy="3108964"/>
        </p:xfrm>
        <a:graphic>
          <a:graphicData uri="http://schemas.openxmlformats.org/drawingml/2006/table">
            <a:tbl>
              <a:tblPr firstRow="1" firstCol="1" bandRow="1"/>
              <a:tblGrid>
                <a:gridCol w="1823403">
                  <a:extLst>
                    <a:ext uri="{9D8B030D-6E8A-4147-A177-3AD203B41FA5}">
                      <a16:colId xmlns:a16="http://schemas.microsoft.com/office/drawing/2014/main" val="20000"/>
                    </a:ext>
                  </a:extLst>
                </a:gridCol>
                <a:gridCol w="912900">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1664072">
                  <a:extLst>
                    <a:ext uri="{9D8B030D-6E8A-4147-A177-3AD203B41FA5}">
                      <a16:colId xmlns:a16="http://schemas.microsoft.com/office/drawing/2014/main" val="20005"/>
                    </a:ext>
                  </a:extLst>
                </a:gridCol>
              </a:tblGrid>
              <a:tr h="161925">
                <a:tc>
                  <a:txBody>
                    <a:bodyPr/>
                    <a:lstStyle/>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Institucijos grupė</a:t>
                      </a:r>
                      <a:endParaRPr lang="lt-LT"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tc>
                  <a:txBody>
                    <a:bodyPr/>
                    <a:lstStyle/>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Mokslo metai</a:t>
                      </a:r>
                      <a:endParaRPr lang="lt-LT"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tc>
                  <a:txBody>
                    <a:bodyPr/>
                    <a:lstStyle/>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UKSIS sistemai pateikusių mokyklų skaičius</a:t>
                      </a:r>
                      <a:endParaRPr lang="lt-LT"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tc>
                  <a:txBody>
                    <a:bodyPr/>
                    <a:lstStyle/>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Bendra</a:t>
                      </a:r>
                    </a:p>
                    <a:p>
                      <a:pPr algn="ctr">
                        <a:lnSpc>
                          <a:spcPct val="115000"/>
                        </a:lnSpc>
                        <a:spcAft>
                          <a:spcPts val="0"/>
                        </a:spcAft>
                      </a:pPr>
                      <a:r>
                        <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profesinio orientavimo lėšų suma, </a:t>
                      </a:r>
                      <a:r>
                        <a:rPr lang="lt-LT" sz="1100" b="1" dirty="0" err="1">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Eur</a:t>
                      </a:r>
                      <a:endParaRPr lang="lt-LT"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tc>
                  <a:txBody>
                    <a:bodyPr/>
                    <a:lstStyle/>
                    <a:p>
                      <a:pPr algn="ctr">
                        <a:lnSpc>
                          <a:spcPct val="115000"/>
                        </a:lnSpc>
                        <a:spcAft>
                          <a:spcPts val="0"/>
                        </a:spcAft>
                      </a:pPr>
                      <a:endPar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Mokinių skaičius</a:t>
                      </a:r>
                      <a:endParaRPr lang="lt-LT"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tc>
                  <a:txBody>
                    <a:bodyPr/>
                    <a:lstStyle/>
                    <a:p>
                      <a:pPr algn="ctr">
                        <a:lnSpc>
                          <a:spcPct val="115000"/>
                        </a:lnSpc>
                        <a:spcAft>
                          <a:spcPts val="0"/>
                        </a:spcAft>
                      </a:pPr>
                      <a:r>
                        <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Vidutinės vienam mokiniui tekusios profesinio orientavimo (ugdymo karjerai) lėšos, </a:t>
                      </a:r>
                      <a:r>
                        <a:rPr lang="lt-LT" sz="1100" b="1" dirty="0" err="1">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Eur</a:t>
                      </a:r>
                      <a:endParaRPr lang="lt-LT"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extLst>
                  <a:ext uri="{0D108BD9-81ED-4DB2-BD59-A6C34878D82A}">
                    <a16:rowId xmlns:a16="http://schemas.microsoft.com/office/drawing/2014/main" val="10000"/>
                  </a:ext>
                </a:extLst>
              </a:tr>
              <a:tr h="91048">
                <a:tc gridSpan="6">
                  <a:txBody>
                    <a:bodyPr/>
                    <a:lstStyle/>
                    <a:p>
                      <a:pPr algn="just">
                        <a:lnSpc>
                          <a:spcPct val="115000"/>
                        </a:lnSpc>
                        <a:spcAft>
                          <a:spcPts val="0"/>
                        </a:spcAft>
                      </a:pP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0001"/>
                  </a:ext>
                </a:extLst>
              </a:tr>
              <a:tr h="161925">
                <a:tc rowSpan="7">
                  <a:txBody>
                    <a:bodyPr/>
                    <a:lstStyle/>
                    <a:p>
                      <a:pPr algn="just">
                        <a:lnSpc>
                          <a:spcPct val="115000"/>
                        </a:lnSpc>
                        <a:spcAft>
                          <a:spcPts val="0"/>
                        </a:spcAft>
                      </a:pPr>
                      <a:endPar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lt-LT" sz="10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lt-LT" sz="10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lt-LT" sz="10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t-LT" sz="10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Bendrojo ugdymo mokykla</a:t>
                      </a:r>
                      <a:endParaRPr lang="lt-LT"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2015-2016</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683</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248078,85</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221.041</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1,12</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2016-2017</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493</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229704,69</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212.395</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1,08</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2017-2018</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559</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236321,38</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204.728</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1,15</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2018-2019</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646</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349031,05</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199.685</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1,75</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2019-2020</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544</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264347,71</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199.176</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1,33</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2020-2021</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556</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274150,28</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200.116</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1,37</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r h="161925">
                <a:tc vMerge="1">
                  <a:txBody>
                    <a:bodyPr/>
                    <a:lstStyle/>
                    <a:p>
                      <a:pPr algn="just">
                        <a:lnSpc>
                          <a:spcPct val="115000"/>
                        </a:lnSpc>
                        <a:spcAft>
                          <a:spcPts val="0"/>
                        </a:spcAft>
                      </a:pP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2021-2022</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594</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409242,99</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0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210 204</a:t>
                      </a:r>
                      <a:endParaRPr lang="lt-LT"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0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1,95</a:t>
                      </a:r>
                      <a:endParaRPr lang="lt-L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8"/>
                  </a:ext>
                </a:extLst>
              </a:tr>
            </a:tbl>
          </a:graphicData>
        </a:graphic>
      </p:graphicFrame>
      <p:sp>
        <p:nvSpPr>
          <p:cNvPr id="5" name="Title 1">
            <a:extLst>
              <a:ext uri="{FF2B5EF4-FFF2-40B4-BE49-F238E27FC236}">
                <a16:creationId xmlns:a16="http://schemas.microsoft.com/office/drawing/2014/main" id="{2AC62FEE-5B6A-01EF-3730-CCC78630DE70}"/>
              </a:ext>
            </a:extLst>
          </p:cNvPr>
          <p:cNvSpPr>
            <a:spLocks noGrp="1"/>
          </p:cNvSpPr>
          <p:nvPr>
            <p:ph type="title"/>
          </p:nvPr>
        </p:nvSpPr>
        <p:spPr>
          <a:xfrm>
            <a:off x="755577" y="457201"/>
            <a:ext cx="8352928" cy="600974"/>
          </a:xfrm>
        </p:spPr>
        <p:txBody>
          <a:bodyPr>
            <a:normAutofit/>
          </a:bodyPr>
          <a:lstStyle/>
          <a:p>
            <a:r>
              <a:rPr lang="en-US" sz="1800" b="1" dirty="0"/>
              <a:t>Mokinių </a:t>
            </a:r>
            <a:r>
              <a:rPr lang="en-US" sz="1800" b="1" dirty="0" err="1"/>
              <a:t>profesinio</a:t>
            </a:r>
            <a:r>
              <a:rPr lang="en-US" sz="1800" b="1" dirty="0"/>
              <a:t> </a:t>
            </a:r>
            <a:r>
              <a:rPr lang="en-US" sz="1800" b="1" dirty="0" err="1"/>
              <a:t>orientavimo</a:t>
            </a:r>
            <a:r>
              <a:rPr lang="en-US" sz="1800" b="1" dirty="0"/>
              <a:t> </a:t>
            </a:r>
            <a:r>
              <a:rPr lang="en-US" sz="1800" b="1" dirty="0" err="1"/>
              <a:t>finansavim</a:t>
            </a:r>
            <a:r>
              <a:rPr lang="lt-LT" sz="1800" b="1" dirty="0"/>
              <a:t>o kaita, 2015-2022m.m.</a:t>
            </a:r>
            <a:endParaRPr lang="en-US" sz="1800" b="1" dirty="0"/>
          </a:p>
        </p:txBody>
      </p:sp>
      <p:graphicFrame>
        <p:nvGraphicFramePr>
          <p:cNvPr id="8" name="Lentelė 7"/>
          <p:cNvGraphicFramePr>
            <a:graphicFrameLocks noGrp="1"/>
          </p:cNvGraphicFramePr>
          <p:nvPr>
            <p:extLst>
              <p:ext uri="{D42A27DB-BD31-4B8C-83A1-F6EECF244321}">
                <p14:modId xmlns:p14="http://schemas.microsoft.com/office/powerpoint/2010/main" val="3890117339"/>
              </p:ext>
            </p:extLst>
          </p:nvPr>
        </p:nvGraphicFramePr>
        <p:xfrm>
          <a:off x="971600" y="4725144"/>
          <a:ext cx="7848872" cy="1898463"/>
        </p:xfrm>
        <a:graphic>
          <a:graphicData uri="http://schemas.openxmlformats.org/drawingml/2006/table">
            <a:tbl>
              <a:tblPr firstRow="1" firstCol="1" bandRow="1"/>
              <a:tblGrid>
                <a:gridCol w="1789667">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503671">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811118">
                  <a:extLst>
                    <a:ext uri="{9D8B030D-6E8A-4147-A177-3AD203B41FA5}">
                      <a16:colId xmlns:a16="http://schemas.microsoft.com/office/drawing/2014/main" val="20004"/>
                    </a:ext>
                  </a:extLst>
                </a:gridCol>
                <a:gridCol w="1656184">
                  <a:extLst>
                    <a:ext uri="{9D8B030D-6E8A-4147-A177-3AD203B41FA5}">
                      <a16:colId xmlns:a16="http://schemas.microsoft.com/office/drawing/2014/main" val="20005"/>
                    </a:ext>
                  </a:extLst>
                </a:gridCol>
              </a:tblGrid>
              <a:tr h="161925">
                <a:tc rowSpan="7">
                  <a:txBody>
                    <a:bodyPr/>
                    <a:lstStyle/>
                    <a:p>
                      <a:pPr algn="just">
                        <a:lnSpc>
                          <a:spcPct val="115000"/>
                        </a:lnSpc>
                        <a:spcAft>
                          <a:spcPts val="0"/>
                        </a:spcAft>
                      </a:pPr>
                      <a:endPar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t-LT" sz="11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Profesinio mokymo įstaiga</a:t>
                      </a:r>
                      <a:endParaRPr lang="lt-LT"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2015-2016</a:t>
                      </a: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45</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43330,84</a:t>
                      </a: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37.483</a:t>
                      </a: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1,16</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rgbClr val="EEECE1"/>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2016-2017</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35</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chemeClr val="bg2"/>
                    </a:solidFill>
                  </a:tcPr>
                </a:tc>
                <a:tc>
                  <a:txBody>
                    <a:bodyPr/>
                    <a:lstStyle/>
                    <a:p>
                      <a:pPr algn="just">
                        <a:lnSpc>
                          <a:spcPct val="115000"/>
                        </a:lnSpc>
                        <a:spcAft>
                          <a:spcPts val="0"/>
                        </a:spcAft>
                      </a:pPr>
                      <a:r>
                        <a:rPr lang="lt-LT" sz="11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39712,20</a:t>
                      </a: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36.818</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chemeClr val="bg2"/>
                    </a:solidFill>
                  </a:tcPr>
                </a:tc>
                <a:tc>
                  <a:txBody>
                    <a:bodyPr/>
                    <a:lstStyle/>
                    <a:p>
                      <a:pPr algn="ctr">
                        <a:lnSpc>
                          <a:spcPct val="115000"/>
                        </a:lnSpc>
                        <a:spcAft>
                          <a:spcPts val="0"/>
                        </a:spcAft>
                      </a:pPr>
                      <a:r>
                        <a:rPr lang="lt-LT" sz="11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1,08</a:t>
                      </a: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chemeClr val="bg2"/>
                    </a:solidFill>
                  </a:tcPr>
                </a:tc>
                <a:extLst>
                  <a:ext uri="{0D108BD9-81ED-4DB2-BD59-A6C34878D82A}">
                    <a16:rowId xmlns:a16="http://schemas.microsoft.com/office/drawing/2014/main" val="10001"/>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rgbClr val="EEECE1"/>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2017-2018</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27</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22969,08</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33.121</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0,69</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10002"/>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rgbClr val="EEECE1"/>
                    </a:solidFill>
                  </a:tcPr>
                </a:tc>
                <a:tc>
                  <a:txBody>
                    <a:bodyPr/>
                    <a:lstStyle/>
                    <a:p>
                      <a:pPr algn="just">
                        <a:lnSpc>
                          <a:spcPct val="115000"/>
                        </a:lnSpc>
                        <a:spcAft>
                          <a:spcPts val="0"/>
                        </a:spcAft>
                      </a:pPr>
                      <a:r>
                        <a:rPr lang="lt-LT" sz="11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2018-2019</a:t>
                      </a: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32</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47027,72</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30.186</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1,56</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10003"/>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rgbClr val="EEECE1"/>
                    </a:solidFill>
                  </a:tcPr>
                </a:tc>
                <a:tc>
                  <a:txBody>
                    <a:bodyPr/>
                    <a:lstStyle/>
                    <a:p>
                      <a:pPr algn="just">
                        <a:lnSpc>
                          <a:spcPct val="115000"/>
                        </a:lnSpc>
                        <a:spcAft>
                          <a:spcPts val="0"/>
                        </a:spcAft>
                      </a:pPr>
                      <a:r>
                        <a:rPr lang="lt-LT" sz="110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2019-2020</a:t>
                      </a: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26</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32746,16</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27.168</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1,21</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161925">
                <a:tc vMerge="1">
                  <a:txBody>
                    <a:bodyPr/>
                    <a:lstStyle/>
                    <a:p>
                      <a:pPr algn="just">
                        <a:lnSpc>
                          <a:spcPct val="115000"/>
                        </a:lnSpc>
                        <a:spcAft>
                          <a:spcPts val="0"/>
                        </a:spcAft>
                      </a:pPr>
                      <a:endParaRPr lang="lt-L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CE1"/>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2020-2021</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32</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23380,39</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27.456</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0,85</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161925">
                <a:tc vMerge="1">
                  <a:txBody>
                    <a:bodyPr/>
                    <a:lstStyle/>
                    <a:p>
                      <a:pPr algn="just">
                        <a:lnSpc>
                          <a:spcPct val="115000"/>
                        </a:lnSpc>
                        <a:spcAft>
                          <a:spcPts val="0"/>
                        </a:spcAft>
                      </a:pP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CE1"/>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2021-2022</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18</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17809,86</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just">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32. 699</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0,54</a:t>
                      </a:r>
                      <a:endParaRPr lang="lt-L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74621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04711" y="762286"/>
            <a:ext cx="7704667" cy="595535"/>
          </a:xfrm>
        </p:spPr>
        <p:txBody>
          <a:bodyPr>
            <a:noAutofit/>
          </a:bodyPr>
          <a:lstStyle/>
          <a:p>
            <a:r>
              <a:rPr lang="lt-LT" sz="1800" b="1" dirty="0"/>
              <a:t>Mokinių profesinio orientavimo finansavimas savivaldybėse, 2021-2022 </a:t>
            </a:r>
            <a:r>
              <a:rPr lang="lt-LT" sz="1800" b="1" dirty="0" err="1"/>
              <a:t>m.m</a:t>
            </a:r>
            <a:r>
              <a:rPr lang="lt-LT" sz="1800" b="1" dirty="0"/>
              <a:t>.</a:t>
            </a:r>
          </a:p>
        </p:txBody>
      </p:sp>
      <p:pic>
        <p:nvPicPr>
          <p:cNvPr id="4" name="Turinio vietos rezervavimo ženklas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0296" y="1962393"/>
            <a:ext cx="6480720" cy="4677005"/>
          </a:xfrm>
          <a:noFill/>
          <a:ln>
            <a:noFill/>
          </a:ln>
        </p:spPr>
      </p:pic>
      <p:sp>
        <p:nvSpPr>
          <p:cNvPr id="9" name="Ovalas 8"/>
          <p:cNvSpPr/>
          <p:nvPr/>
        </p:nvSpPr>
        <p:spPr>
          <a:xfrm>
            <a:off x="1314906" y="2258822"/>
            <a:ext cx="144016" cy="14401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 name="Ovalas 9"/>
          <p:cNvSpPr/>
          <p:nvPr/>
        </p:nvSpPr>
        <p:spPr>
          <a:xfrm>
            <a:off x="5493364" y="2678832"/>
            <a:ext cx="144016" cy="14401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Ovalas 10"/>
          <p:cNvSpPr/>
          <p:nvPr/>
        </p:nvSpPr>
        <p:spPr>
          <a:xfrm>
            <a:off x="4572000" y="2248085"/>
            <a:ext cx="144016" cy="14401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as 11"/>
          <p:cNvSpPr/>
          <p:nvPr/>
        </p:nvSpPr>
        <p:spPr>
          <a:xfrm>
            <a:off x="2517304" y="4156879"/>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 name="Ovalas 12"/>
          <p:cNvSpPr/>
          <p:nvPr/>
        </p:nvSpPr>
        <p:spPr>
          <a:xfrm>
            <a:off x="5945290" y="3190974"/>
            <a:ext cx="144016" cy="14401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 name="Ovalas 13"/>
          <p:cNvSpPr/>
          <p:nvPr/>
        </p:nvSpPr>
        <p:spPr>
          <a:xfrm>
            <a:off x="4211960" y="3659459"/>
            <a:ext cx="144016" cy="14401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 name="Ovalas 14"/>
          <p:cNvSpPr/>
          <p:nvPr/>
        </p:nvSpPr>
        <p:spPr>
          <a:xfrm>
            <a:off x="3580656" y="5229200"/>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6" name="Ovalas 15"/>
          <p:cNvSpPr/>
          <p:nvPr/>
        </p:nvSpPr>
        <p:spPr>
          <a:xfrm>
            <a:off x="7251335" y="4210320"/>
            <a:ext cx="144016" cy="14401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 name="Ovalas 16"/>
          <p:cNvSpPr/>
          <p:nvPr/>
        </p:nvSpPr>
        <p:spPr>
          <a:xfrm>
            <a:off x="1314906" y="3789040"/>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 name="Ovalas 17"/>
          <p:cNvSpPr/>
          <p:nvPr/>
        </p:nvSpPr>
        <p:spPr>
          <a:xfrm>
            <a:off x="825825" y="3334990"/>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 name="Ovalas 19"/>
          <p:cNvSpPr/>
          <p:nvPr/>
        </p:nvSpPr>
        <p:spPr>
          <a:xfrm>
            <a:off x="4920208" y="3085282"/>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 name="Ovalas 20"/>
          <p:cNvSpPr/>
          <p:nvPr/>
        </p:nvSpPr>
        <p:spPr>
          <a:xfrm>
            <a:off x="4453285" y="393305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 name="Ovalas 21"/>
          <p:cNvSpPr/>
          <p:nvPr/>
        </p:nvSpPr>
        <p:spPr>
          <a:xfrm>
            <a:off x="1529624" y="269243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3" name="Ovalas 22"/>
          <p:cNvSpPr/>
          <p:nvPr/>
        </p:nvSpPr>
        <p:spPr>
          <a:xfrm>
            <a:off x="3366843" y="3131015"/>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4" name="Ovalas 23"/>
          <p:cNvSpPr/>
          <p:nvPr/>
        </p:nvSpPr>
        <p:spPr>
          <a:xfrm>
            <a:off x="3112488" y="28539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5" name="Ovalas 24"/>
          <p:cNvSpPr/>
          <p:nvPr/>
        </p:nvSpPr>
        <p:spPr>
          <a:xfrm>
            <a:off x="4785037" y="377860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6" name="Ovalas 25"/>
          <p:cNvSpPr/>
          <p:nvPr/>
        </p:nvSpPr>
        <p:spPr>
          <a:xfrm>
            <a:off x="4141446" y="319097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7" name="Ovalas 26"/>
          <p:cNvSpPr/>
          <p:nvPr/>
        </p:nvSpPr>
        <p:spPr>
          <a:xfrm>
            <a:off x="3294835" y="5922833"/>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8" name="Ovalas 27"/>
          <p:cNvSpPr/>
          <p:nvPr/>
        </p:nvSpPr>
        <p:spPr>
          <a:xfrm>
            <a:off x="2963950" y="5616949"/>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9" name="Ovalas 28"/>
          <p:cNvSpPr/>
          <p:nvPr/>
        </p:nvSpPr>
        <p:spPr>
          <a:xfrm>
            <a:off x="3737147" y="4744547"/>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0" name="Ovalas 29"/>
          <p:cNvSpPr/>
          <p:nvPr/>
        </p:nvSpPr>
        <p:spPr>
          <a:xfrm>
            <a:off x="3596560" y="2815491"/>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1" name="Ovalas 30"/>
          <p:cNvSpPr/>
          <p:nvPr/>
        </p:nvSpPr>
        <p:spPr>
          <a:xfrm>
            <a:off x="1835696" y="4399816"/>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2" name="Ovalas 31"/>
          <p:cNvSpPr/>
          <p:nvPr/>
        </p:nvSpPr>
        <p:spPr>
          <a:xfrm>
            <a:off x="4551575" y="5144683"/>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3" name="Ovalas 32"/>
          <p:cNvSpPr/>
          <p:nvPr/>
        </p:nvSpPr>
        <p:spPr>
          <a:xfrm>
            <a:off x="4873258" y="586236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4" name="Ovalas 33"/>
          <p:cNvSpPr/>
          <p:nvPr/>
        </p:nvSpPr>
        <p:spPr>
          <a:xfrm>
            <a:off x="2148616" y="416098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5" name="Ovalas 34"/>
          <p:cNvSpPr/>
          <p:nvPr/>
        </p:nvSpPr>
        <p:spPr>
          <a:xfrm>
            <a:off x="3795362" y="5591229"/>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6" name="TextBox 35"/>
          <p:cNvSpPr txBox="1"/>
          <p:nvPr/>
        </p:nvSpPr>
        <p:spPr>
          <a:xfrm>
            <a:off x="7465417" y="4092925"/>
            <a:ext cx="1370480" cy="2893100"/>
          </a:xfrm>
          <a:prstGeom prst="rect">
            <a:avLst/>
          </a:prstGeom>
          <a:noFill/>
        </p:spPr>
        <p:txBody>
          <a:bodyPr wrap="square" rtlCol="0">
            <a:spAutoFit/>
          </a:bodyPr>
          <a:lstStyle/>
          <a:p>
            <a:r>
              <a:rPr lang="lt-LT" sz="1400" dirty="0"/>
              <a:t>Iki 1 </a:t>
            </a:r>
            <a:r>
              <a:rPr lang="lt-LT" sz="1400" dirty="0" err="1"/>
              <a:t>Eur</a:t>
            </a:r>
            <a:r>
              <a:rPr lang="lt-LT" sz="1400" dirty="0"/>
              <a:t>/mokiniui</a:t>
            </a:r>
          </a:p>
          <a:p>
            <a:endParaRPr lang="lt-LT" sz="1400" dirty="0"/>
          </a:p>
          <a:p>
            <a:r>
              <a:rPr lang="lt-LT" sz="1400" dirty="0"/>
              <a:t>1,00-1,99 </a:t>
            </a:r>
            <a:r>
              <a:rPr lang="lt-LT" sz="1400" dirty="0" err="1"/>
              <a:t>Eur</a:t>
            </a:r>
            <a:r>
              <a:rPr lang="lt-LT" sz="1400" dirty="0"/>
              <a:t>/mokiniui</a:t>
            </a:r>
          </a:p>
          <a:p>
            <a:endParaRPr lang="lt-LT" sz="1400" dirty="0"/>
          </a:p>
          <a:p>
            <a:r>
              <a:rPr lang="lt-LT" sz="1400" dirty="0"/>
              <a:t>2,00-2,99</a:t>
            </a:r>
          </a:p>
          <a:p>
            <a:r>
              <a:rPr lang="lt-LT" sz="1400" dirty="0" err="1"/>
              <a:t>Eur</a:t>
            </a:r>
            <a:r>
              <a:rPr lang="lt-LT" sz="1400" dirty="0"/>
              <a:t>/mokiniui</a:t>
            </a:r>
          </a:p>
          <a:p>
            <a:endParaRPr lang="lt-LT" sz="1400" dirty="0"/>
          </a:p>
          <a:p>
            <a:r>
              <a:rPr lang="lt-LT" sz="1400" dirty="0"/>
              <a:t> 3 ir daugiau </a:t>
            </a:r>
            <a:r>
              <a:rPr lang="lt-LT" sz="1400" dirty="0" err="1"/>
              <a:t>Eur</a:t>
            </a:r>
            <a:r>
              <a:rPr lang="lt-LT" sz="1400" dirty="0"/>
              <a:t>/mokiniui</a:t>
            </a:r>
          </a:p>
          <a:p>
            <a:endParaRPr lang="lt-LT" sz="1400" dirty="0"/>
          </a:p>
          <a:p>
            <a:endParaRPr lang="lt-LT" sz="1400" dirty="0"/>
          </a:p>
        </p:txBody>
      </p:sp>
      <p:sp>
        <p:nvSpPr>
          <p:cNvPr id="37" name="Ovalas 36"/>
          <p:cNvSpPr/>
          <p:nvPr/>
        </p:nvSpPr>
        <p:spPr>
          <a:xfrm>
            <a:off x="3242118" y="2392101"/>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8" name="Ovalas 37"/>
          <p:cNvSpPr/>
          <p:nvPr/>
        </p:nvSpPr>
        <p:spPr>
          <a:xfrm>
            <a:off x="2941118" y="2682760"/>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9" name="Ovalas 38"/>
          <p:cNvSpPr/>
          <p:nvPr/>
        </p:nvSpPr>
        <p:spPr>
          <a:xfrm>
            <a:off x="5148720" y="5062059"/>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0" name="Ovalas 39"/>
          <p:cNvSpPr/>
          <p:nvPr/>
        </p:nvSpPr>
        <p:spPr>
          <a:xfrm>
            <a:off x="3013126" y="3739562"/>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1" name="Ovalas 40"/>
          <p:cNvSpPr/>
          <p:nvPr/>
        </p:nvSpPr>
        <p:spPr>
          <a:xfrm>
            <a:off x="4834466" y="4450485"/>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2" name="Ovalas 41"/>
          <p:cNvSpPr/>
          <p:nvPr/>
        </p:nvSpPr>
        <p:spPr>
          <a:xfrm>
            <a:off x="3177851" y="4869160"/>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3" name="Ovalas 42"/>
          <p:cNvSpPr/>
          <p:nvPr/>
        </p:nvSpPr>
        <p:spPr>
          <a:xfrm>
            <a:off x="3170110" y="5301208"/>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4" name="Ovalas 43"/>
          <p:cNvSpPr/>
          <p:nvPr/>
        </p:nvSpPr>
        <p:spPr>
          <a:xfrm>
            <a:off x="2799569" y="4801802"/>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5" name="Ovalas 44"/>
          <p:cNvSpPr/>
          <p:nvPr/>
        </p:nvSpPr>
        <p:spPr>
          <a:xfrm>
            <a:off x="5335582" y="4034740"/>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6" name="Ovalas 45"/>
          <p:cNvSpPr/>
          <p:nvPr/>
        </p:nvSpPr>
        <p:spPr>
          <a:xfrm>
            <a:off x="5494568" y="3467279"/>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7" name="Ovalas 46"/>
          <p:cNvSpPr/>
          <p:nvPr/>
        </p:nvSpPr>
        <p:spPr>
          <a:xfrm>
            <a:off x="2579393" y="2179807"/>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8" name="Ovalas 47"/>
          <p:cNvSpPr/>
          <p:nvPr/>
        </p:nvSpPr>
        <p:spPr>
          <a:xfrm>
            <a:off x="2558244" y="3175214"/>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9" name="Ovalas 48"/>
          <p:cNvSpPr/>
          <p:nvPr/>
        </p:nvSpPr>
        <p:spPr>
          <a:xfrm>
            <a:off x="3612543" y="3838730"/>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0" name="Ovalas 49"/>
          <p:cNvSpPr/>
          <p:nvPr/>
        </p:nvSpPr>
        <p:spPr>
          <a:xfrm>
            <a:off x="1885107" y="3481570"/>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1" name="Ovalas 50"/>
          <p:cNvSpPr/>
          <p:nvPr/>
        </p:nvSpPr>
        <p:spPr>
          <a:xfrm>
            <a:off x="2094074" y="2753289"/>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2" name="Ovalas 51"/>
          <p:cNvSpPr/>
          <p:nvPr/>
        </p:nvSpPr>
        <p:spPr>
          <a:xfrm>
            <a:off x="1809651" y="2101517"/>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3" name="Ovalas 52"/>
          <p:cNvSpPr/>
          <p:nvPr/>
        </p:nvSpPr>
        <p:spPr>
          <a:xfrm>
            <a:off x="3335581" y="4418234"/>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4" name="Ovalas 53"/>
          <p:cNvSpPr/>
          <p:nvPr/>
        </p:nvSpPr>
        <p:spPr>
          <a:xfrm>
            <a:off x="3814670" y="6381328"/>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5" name="Ovalas 54"/>
          <p:cNvSpPr/>
          <p:nvPr/>
        </p:nvSpPr>
        <p:spPr>
          <a:xfrm>
            <a:off x="4067944" y="5589240"/>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6" name="Ovalas 55"/>
          <p:cNvSpPr/>
          <p:nvPr/>
        </p:nvSpPr>
        <p:spPr>
          <a:xfrm>
            <a:off x="7256270" y="4823187"/>
            <a:ext cx="144016" cy="14401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8" name="Ovalas 57"/>
          <p:cNvSpPr/>
          <p:nvPr/>
        </p:nvSpPr>
        <p:spPr>
          <a:xfrm>
            <a:off x="2719062" y="5206075"/>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9" name="Ovalas 58"/>
          <p:cNvSpPr/>
          <p:nvPr/>
        </p:nvSpPr>
        <p:spPr>
          <a:xfrm>
            <a:off x="1018565" y="264219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0" name="Ovalas 59"/>
          <p:cNvSpPr/>
          <p:nvPr/>
        </p:nvSpPr>
        <p:spPr>
          <a:xfrm>
            <a:off x="4125342" y="500501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1" name="Ovalas 60"/>
          <p:cNvSpPr/>
          <p:nvPr/>
        </p:nvSpPr>
        <p:spPr>
          <a:xfrm>
            <a:off x="6455608" y="354984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2" name="Ovalas 61"/>
          <p:cNvSpPr/>
          <p:nvPr/>
        </p:nvSpPr>
        <p:spPr>
          <a:xfrm>
            <a:off x="5366400" y="4823187"/>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3" name="Ovalas 62"/>
          <p:cNvSpPr/>
          <p:nvPr/>
        </p:nvSpPr>
        <p:spPr>
          <a:xfrm>
            <a:off x="5876101" y="447182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4" name="Ovalas 63"/>
          <p:cNvSpPr/>
          <p:nvPr/>
        </p:nvSpPr>
        <p:spPr>
          <a:xfrm>
            <a:off x="736774" y="270992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5" name="Ovalas 64"/>
          <p:cNvSpPr/>
          <p:nvPr/>
        </p:nvSpPr>
        <p:spPr>
          <a:xfrm>
            <a:off x="7232113" y="5472933"/>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6" name="Ovalas 65"/>
          <p:cNvSpPr/>
          <p:nvPr/>
        </p:nvSpPr>
        <p:spPr>
          <a:xfrm>
            <a:off x="4755949" y="5472933"/>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7" name="Ovalas 66"/>
          <p:cNvSpPr/>
          <p:nvPr/>
        </p:nvSpPr>
        <p:spPr>
          <a:xfrm>
            <a:off x="1210305" y="328983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8" name="Ovalas 67"/>
          <p:cNvSpPr/>
          <p:nvPr/>
        </p:nvSpPr>
        <p:spPr>
          <a:xfrm>
            <a:off x="6143783" y="3957631"/>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9" name="Ovalas 68"/>
          <p:cNvSpPr/>
          <p:nvPr/>
        </p:nvSpPr>
        <p:spPr>
          <a:xfrm>
            <a:off x="4180291" y="2454315"/>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0" name="Ovalas 69"/>
          <p:cNvSpPr/>
          <p:nvPr/>
        </p:nvSpPr>
        <p:spPr>
          <a:xfrm>
            <a:off x="4212327" y="624040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1" name="Ovalas 70"/>
          <p:cNvSpPr/>
          <p:nvPr/>
        </p:nvSpPr>
        <p:spPr>
          <a:xfrm>
            <a:off x="4053334" y="426023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2" name="Ovalas 71"/>
          <p:cNvSpPr/>
          <p:nvPr/>
        </p:nvSpPr>
        <p:spPr>
          <a:xfrm>
            <a:off x="755593" y="366755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3" name="Ovalas 72"/>
          <p:cNvSpPr/>
          <p:nvPr/>
        </p:nvSpPr>
        <p:spPr>
          <a:xfrm>
            <a:off x="7204749" y="6050671"/>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4" name="Ovalas 73"/>
          <p:cNvSpPr/>
          <p:nvPr/>
        </p:nvSpPr>
        <p:spPr>
          <a:xfrm>
            <a:off x="1757257" y="3182111"/>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117751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20238" y="260648"/>
            <a:ext cx="7704667" cy="451519"/>
          </a:xfrm>
        </p:spPr>
        <p:txBody>
          <a:bodyPr>
            <a:noAutofit/>
          </a:bodyPr>
          <a:lstStyle/>
          <a:p>
            <a:r>
              <a:rPr lang="lt-LT" sz="2800" dirty="0"/>
              <a:t>INDĖLIO RODIKLIAI-REZULTATŲ APŽVALGA </a:t>
            </a:r>
          </a:p>
        </p:txBody>
      </p:sp>
      <p:sp>
        <p:nvSpPr>
          <p:cNvPr id="3" name="Turinio vietos rezervavimo ženklas 2"/>
          <p:cNvSpPr>
            <a:spLocks noGrp="1"/>
          </p:cNvSpPr>
          <p:nvPr>
            <p:ph idx="1"/>
          </p:nvPr>
        </p:nvSpPr>
        <p:spPr>
          <a:xfrm>
            <a:off x="696107" y="683742"/>
            <a:ext cx="8352928" cy="6145584"/>
          </a:xfrm>
        </p:spPr>
        <p:txBody>
          <a:bodyPr>
            <a:normAutofit fontScale="62500" lnSpcReduction="20000"/>
          </a:bodyPr>
          <a:lstStyle/>
          <a:p>
            <a:r>
              <a:rPr lang="lt-LT" sz="3200" dirty="0"/>
              <a:t> Mokyklų duomenimis, 2021-2022 m. m. profesinio informavimo ir konsultavimo, ugdymo karjerai paslaugas mokyklose organizavo ir teikė 525 asmenys</a:t>
            </a:r>
            <a:r>
              <a:rPr lang="lt-LT" sz="3200" baseline="30000" dirty="0"/>
              <a:t>1</a:t>
            </a:r>
            <a:r>
              <a:rPr lang="lt-LT" sz="3200" dirty="0"/>
              <a:t>, iš kurių 95 proc. moterys.</a:t>
            </a:r>
          </a:p>
          <a:p>
            <a:r>
              <a:rPr lang="lt-LT" sz="3200" dirty="0"/>
              <a:t> 15  proc. specialistų turėjo aukštąjį išsilavinimą, tiesiogiai susijusį su profesiniu orientavimu. Didžiausias procentas specialistų su tokiu išsilavinimu dirbo profesinio mokymo įstaigose ir progimnazijose (atitinkamai 21 ir 17 procentų).</a:t>
            </a:r>
          </a:p>
          <a:p>
            <a:r>
              <a:rPr lang="lt-LT" sz="3200" dirty="0"/>
              <a:t>70 proc. specialistų turėjo ilgesnę nei 2 metų darbo patirtį teikiant profesinio informavimo ir konsultavimo paslaugas.</a:t>
            </a:r>
          </a:p>
          <a:p>
            <a:r>
              <a:rPr lang="lt-LT" sz="3200" dirty="0"/>
              <a:t>Karjeros specialistai kvalifikaciją kėlė vidutiniškai 12 ak. val. per metus.</a:t>
            </a:r>
            <a:r>
              <a:rPr lang="lt-LT" sz="3200" baseline="30000" dirty="0"/>
              <a:t>2</a:t>
            </a:r>
          </a:p>
          <a:p>
            <a:r>
              <a:rPr lang="lt-LT" sz="3200" dirty="0"/>
              <a:t> Vienam karjeros specialistui teko vidutiniškai 460 mokinių, vienam     specialisto etatui - apie 2025 mokinių.</a:t>
            </a:r>
          </a:p>
          <a:p>
            <a:r>
              <a:rPr lang="lt-LT" sz="3200" dirty="0"/>
              <a:t>Bendra profesinio orientavimo lėšų suma (mokinių pažintinei veiklai ir    profesiniam orientavimui arba tik profesiniam orientavimui panaudotų „klasės  krepšelio“  lėšų suma) praėjusiais mokslo metais buvo    427 052 </a:t>
            </a:r>
            <a:r>
              <a:rPr lang="lt-LT" sz="3200" dirty="0" err="1"/>
              <a:t>eur</a:t>
            </a:r>
            <a:r>
              <a:rPr lang="lt-LT" sz="3200" dirty="0"/>
              <a:t>, arba 1,76 </a:t>
            </a:r>
            <a:r>
              <a:rPr lang="lt-LT" sz="3200" dirty="0" err="1"/>
              <a:t>eur</a:t>
            </a:r>
            <a:r>
              <a:rPr lang="lt-LT" sz="3200" dirty="0"/>
              <a:t> vienam mokiniui (1,95 </a:t>
            </a:r>
            <a:r>
              <a:rPr lang="lt-LT" sz="3200" dirty="0" err="1"/>
              <a:t>Eur</a:t>
            </a:r>
            <a:r>
              <a:rPr lang="lt-LT" sz="3200" dirty="0"/>
              <a:t> bendrojo ugdymo mokyklose, 0,54 </a:t>
            </a:r>
            <a:r>
              <a:rPr lang="lt-LT" sz="3200" dirty="0" err="1"/>
              <a:t>Eur</a:t>
            </a:r>
            <a:r>
              <a:rPr lang="lt-LT" sz="3200" dirty="0"/>
              <a:t> profesinio mokymo įstaigose).</a:t>
            </a:r>
          </a:p>
          <a:p>
            <a:pPr algn="just"/>
            <a:r>
              <a:rPr lang="lt-LT" sz="1900" dirty="0"/>
              <a:t>1 Nacionalinės švietimo agentūros duomenimis, 2021-2022 </a:t>
            </a:r>
            <a:r>
              <a:rPr lang="lt-LT" sz="1900" dirty="0" err="1"/>
              <a:t>m.m</a:t>
            </a:r>
            <a:r>
              <a:rPr lang="lt-LT" sz="1900" dirty="0"/>
              <a:t>. buvo registruota    17  karjeros    specialistų</a:t>
            </a:r>
            <a:r>
              <a:rPr lang="lt-LT" sz="1900" dirty="0">
                <a:solidFill>
                  <a:srgbClr val="000000"/>
                </a:solidFill>
                <a:cs typeface="Calibri"/>
              </a:rPr>
              <a:t>.</a:t>
            </a:r>
          </a:p>
          <a:p>
            <a:pPr>
              <a:buNone/>
            </a:pPr>
            <a:r>
              <a:rPr lang="lt-LT" sz="1900" dirty="0">
                <a:solidFill>
                  <a:srgbClr val="000000"/>
                </a:solidFill>
                <a:cs typeface="Calibri"/>
              </a:rPr>
              <a:t>        2  Rekomenduojama 40 ak. val. per metus. Lietuvos Respublikos švietimo, mokslo ir sporto ministro 2022 m. rugpjūčio 31 d. įsakymu Nr. V-1334 patvirtintos „Rekomendacijas dėl karjeros specialistų funkcijų ir profesinio orientavimo paslaugų teikimo švietimo įstaigose“, 5 p</a:t>
            </a:r>
          </a:p>
        </p:txBody>
      </p:sp>
    </p:spTree>
    <p:extLst>
      <p:ext uri="{BB962C8B-B14F-4D97-AF65-F5344CB8AC3E}">
        <p14:creationId xmlns:p14="http://schemas.microsoft.com/office/powerpoint/2010/main" val="2579974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82133" y="457201"/>
            <a:ext cx="7704667" cy="595535"/>
          </a:xfrm>
        </p:spPr>
        <p:txBody>
          <a:bodyPr>
            <a:normAutofit/>
          </a:bodyPr>
          <a:lstStyle/>
          <a:p>
            <a:r>
              <a:rPr lang="lt-LT" sz="2800" dirty="0"/>
              <a:t>PROCESO RODIKLIAI</a:t>
            </a:r>
          </a:p>
        </p:txBody>
      </p:sp>
      <p:sp>
        <p:nvSpPr>
          <p:cNvPr id="3" name="Turinio vietos rezervavimo ženklas 2"/>
          <p:cNvSpPr>
            <a:spLocks noGrp="1"/>
          </p:cNvSpPr>
          <p:nvPr>
            <p:ph idx="1"/>
          </p:nvPr>
        </p:nvSpPr>
        <p:spPr/>
        <p:txBody>
          <a:bodyPr/>
          <a:lstStyle/>
          <a:p>
            <a:endParaRPr lang="lt-LT" dirty="0"/>
          </a:p>
          <a:p>
            <a:endParaRPr lang="lt-LT" dirty="0"/>
          </a:p>
        </p:txBody>
      </p:sp>
      <p:sp>
        <p:nvSpPr>
          <p:cNvPr id="4" name="Stačiakampis 3"/>
          <p:cNvSpPr/>
          <p:nvPr/>
        </p:nvSpPr>
        <p:spPr>
          <a:xfrm>
            <a:off x="1619672" y="3383126"/>
            <a:ext cx="6984776" cy="318657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lt-LT" i="1" dirty="0"/>
              <a:t>Ugdymo karjerai stebėsenos  proceso rodikliai: </a:t>
            </a:r>
          </a:p>
          <a:p>
            <a:pPr marL="285750" indent="-285750">
              <a:buFont typeface="Arial" panose="020B0604020202020204" pitchFamily="34" charset="0"/>
              <a:buChar char="•"/>
            </a:pPr>
            <a:r>
              <a:rPr lang="lt-LT" i="1" dirty="0"/>
              <a:t>Mokinių, gavusių individualių profesinio orientavimo (karjeros) paslaugų (savo mokykloje), dalis, proc.</a:t>
            </a:r>
          </a:p>
          <a:p>
            <a:pPr marL="285750" indent="-285750">
              <a:buFont typeface="Arial" panose="020B0604020202020204" pitchFamily="34" charset="0"/>
              <a:buChar char="•"/>
            </a:pPr>
            <a:r>
              <a:rPr lang="lt-LT" i="1" dirty="0"/>
              <a:t>Mokinių, gavusių profesinio orientavimo (karjeros) paslaugų mokinių grupėje (savo mokykloje), dalis, proc.</a:t>
            </a:r>
          </a:p>
          <a:p>
            <a:pPr marL="285750" indent="-285750">
              <a:buFont typeface="Arial" panose="020B0604020202020204" pitchFamily="34" charset="0"/>
              <a:buChar char="•"/>
            </a:pPr>
            <a:r>
              <a:rPr lang="lt-LT" i="1" dirty="0"/>
              <a:t>Mokinių, gavusių profesinio orientavimo (karjeros) paslaugų (už mokyklos ribų), dalis, proc.</a:t>
            </a:r>
          </a:p>
          <a:p>
            <a:pPr marL="285750" indent="-285750">
              <a:buFont typeface="Arial" panose="020B0604020202020204" pitchFamily="34" charset="0"/>
              <a:buChar char="•"/>
            </a:pPr>
            <a:endParaRPr lang="lt-LT" dirty="0"/>
          </a:p>
          <a:p>
            <a:r>
              <a:rPr lang="lt-LT" sz="1400" dirty="0"/>
              <a:t>Duomenų šaltinis: Mokyklų atstovų į UKSIS suvesti duomenys ir ŠVIS duomenys</a:t>
            </a:r>
          </a:p>
        </p:txBody>
      </p:sp>
      <p:sp>
        <p:nvSpPr>
          <p:cNvPr id="5" name="Stačiakampis 4"/>
          <p:cNvSpPr/>
          <p:nvPr/>
        </p:nvSpPr>
        <p:spPr>
          <a:xfrm>
            <a:off x="1115616" y="1340768"/>
            <a:ext cx="7488832" cy="1754326"/>
          </a:xfrm>
          <a:prstGeom prst="rect">
            <a:avLst/>
          </a:prstGeom>
        </p:spPr>
        <p:txBody>
          <a:bodyPr wrap="square">
            <a:spAutoFit/>
          </a:bodyPr>
          <a:lstStyle/>
          <a:p>
            <a:pPr lvl="1" algn="just" fontAlgn="auto">
              <a:spcAft>
                <a:spcPts val="0"/>
              </a:spcAft>
              <a:tabLst>
                <a:tab pos="742950" algn="l"/>
              </a:tabLst>
            </a:pPr>
            <a:r>
              <a:rPr lang="lt-LT" b="1" dirty="0">
                <a:latin typeface="Corbel" panose="020B0503020204020204" pitchFamily="34" charset="0"/>
                <a:ea typeface="Times New Roman" panose="02020603050405020304" pitchFamily="18" charset="0"/>
                <a:cs typeface="Times New Roman" panose="02020603050405020304" pitchFamily="18" charset="0"/>
              </a:rPr>
              <a:t>Proceso rodikliai </a:t>
            </a:r>
            <a:r>
              <a:rPr lang="lt-LT" dirty="0">
                <a:latin typeface="Corbel" panose="020B0503020204020204" pitchFamily="34" charset="0"/>
                <a:ea typeface="Times New Roman" panose="02020603050405020304" pitchFamily="18" charset="0"/>
                <a:cs typeface="Times New Roman" panose="02020603050405020304" pitchFamily="18" charset="0"/>
              </a:rPr>
              <a:t>– rodikliai, kurie apibūdina ugdymo karjerai paslaugų (karjeros valdymo kompetencijų ugdymo, konsultavimo karjerai ir kt.) turinį ir ugdymo karjerai paslaugų vadybos procesus (paslaugų teikimo planavimas, organizavimas, teikimas, koordinavimas, priežiūra, įvertinimas, ugdymo karjerai kokybės valdymas, ugdymo karjerai edukacinės aplinkos kūrimas ir turtinimas).</a:t>
            </a:r>
            <a:endParaRPr lang="lt-LT" dirty="0">
              <a:effectLst/>
              <a:latin typeface="Corbel" panose="020B0503020204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989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82133" y="514351"/>
            <a:ext cx="7675913" cy="1089804"/>
          </a:xfrm>
        </p:spPr>
        <p:txBody>
          <a:bodyPr>
            <a:normAutofit/>
          </a:bodyPr>
          <a:lstStyle/>
          <a:p>
            <a:r>
              <a:rPr lang="lt-LT" sz="2400" dirty="0"/>
              <a:t>PROCESO RODIKLIAI - APŽVALGA</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135989404"/>
              </p:ext>
            </p:extLst>
          </p:nvPr>
        </p:nvGraphicFramePr>
        <p:xfrm>
          <a:off x="1016318" y="2204864"/>
          <a:ext cx="7766332" cy="2518419"/>
        </p:xfrm>
        <a:graphic>
          <a:graphicData uri="http://schemas.openxmlformats.org/drawingml/2006/table">
            <a:tbl>
              <a:tblPr/>
              <a:tblGrid>
                <a:gridCol w="3126926">
                  <a:extLst>
                    <a:ext uri="{9D8B030D-6E8A-4147-A177-3AD203B41FA5}">
                      <a16:colId xmlns:a16="http://schemas.microsoft.com/office/drawing/2014/main" val="20000"/>
                    </a:ext>
                  </a:extLst>
                </a:gridCol>
                <a:gridCol w="2321893">
                  <a:extLst>
                    <a:ext uri="{9D8B030D-6E8A-4147-A177-3AD203B41FA5}">
                      <a16:colId xmlns:a16="http://schemas.microsoft.com/office/drawing/2014/main" val="20001"/>
                    </a:ext>
                  </a:extLst>
                </a:gridCol>
                <a:gridCol w="2317513">
                  <a:extLst>
                    <a:ext uri="{9D8B030D-6E8A-4147-A177-3AD203B41FA5}">
                      <a16:colId xmlns:a16="http://schemas.microsoft.com/office/drawing/2014/main" val="20002"/>
                    </a:ext>
                  </a:extLst>
                </a:gridCol>
              </a:tblGrid>
              <a:tr h="1295187">
                <a:tc>
                  <a:txBody>
                    <a:bodyPr/>
                    <a:lstStyle/>
                    <a:p>
                      <a:pPr algn="just">
                        <a:lnSpc>
                          <a:spcPct val="115000"/>
                        </a:lnSpc>
                        <a:spcAft>
                          <a:spcPts val="0"/>
                        </a:spcAft>
                      </a:pPr>
                      <a:endParaRPr lang="lt-LT" sz="1400" b="1" dirty="0">
                        <a:solidFill>
                          <a:srgbClr val="000000"/>
                        </a:solidFill>
                        <a:latin typeface="Corbel" panose="020B0503020204020204" pitchFamily="34" charset="0"/>
                        <a:ea typeface="Times New Roman"/>
                        <a:cs typeface="Times New Roman"/>
                      </a:endParaRPr>
                    </a:p>
                    <a:p>
                      <a:pPr algn="just">
                        <a:lnSpc>
                          <a:spcPct val="115000"/>
                        </a:lnSpc>
                        <a:spcAft>
                          <a:spcPts val="0"/>
                        </a:spcAft>
                      </a:pPr>
                      <a:endParaRPr lang="lt-LT" sz="1400" b="1" dirty="0">
                        <a:solidFill>
                          <a:srgbClr val="000000"/>
                        </a:solidFill>
                        <a:latin typeface="Corbel" panose="020B0503020204020204" pitchFamily="34" charset="0"/>
                        <a:ea typeface="Times New Roman"/>
                        <a:cs typeface="Times New Roman"/>
                      </a:endParaRPr>
                    </a:p>
                    <a:p>
                      <a:pPr algn="just">
                        <a:lnSpc>
                          <a:spcPct val="115000"/>
                        </a:lnSpc>
                        <a:spcAft>
                          <a:spcPts val="0"/>
                        </a:spcAft>
                      </a:pPr>
                      <a:endParaRPr lang="lt-LT" sz="1400" b="1" dirty="0">
                        <a:solidFill>
                          <a:srgbClr val="000000"/>
                        </a:solidFill>
                        <a:latin typeface="Corbel" panose="020B0503020204020204" pitchFamily="34" charset="0"/>
                        <a:ea typeface="Times New Roman"/>
                        <a:cs typeface="Times New Roman"/>
                      </a:endParaRPr>
                    </a:p>
                    <a:p>
                      <a:pPr algn="just">
                        <a:lnSpc>
                          <a:spcPct val="115000"/>
                        </a:lnSpc>
                        <a:spcAft>
                          <a:spcPts val="0"/>
                        </a:spcAft>
                      </a:pPr>
                      <a:r>
                        <a:rPr lang="lt-LT" sz="1400" b="1" dirty="0">
                          <a:solidFill>
                            <a:srgbClr val="000000"/>
                          </a:solidFill>
                          <a:latin typeface="Corbel" panose="020B0503020204020204" pitchFamily="34" charset="0"/>
                          <a:ea typeface="Times New Roman"/>
                          <a:cs typeface="Times New Roman"/>
                        </a:rPr>
                        <a:t>                  Institucijos grupė</a:t>
                      </a:r>
                      <a:endParaRPr lang="lt-LT" sz="1400" dirty="0">
                        <a:latin typeface="Corbel" panose="020B0503020204020204" pitchFamily="34" charset="0"/>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tc>
                  <a:txBody>
                    <a:bodyPr/>
                    <a:lstStyle/>
                    <a:p>
                      <a:pPr algn="ctr">
                        <a:lnSpc>
                          <a:spcPct val="115000"/>
                        </a:lnSpc>
                        <a:spcAft>
                          <a:spcPts val="0"/>
                        </a:spcAft>
                      </a:pPr>
                      <a:r>
                        <a:rPr lang="lt-LT" sz="1400" b="1" dirty="0">
                          <a:solidFill>
                            <a:srgbClr val="000000"/>
                          </a:solidFill>
                          <a:latin typeface="Corbel" panose="020B0503020204020204" pitchFamily="34" charset="0"/>
                          <a:ea typeface="Times New Roman"/>
                          <a:cs typeface="Times New Roman"/>
                        </a:rPr>
                        <a:t>Mokinių, gavusių individualių profesinio orientavimo paslaugų (savo mokykloje), dalis</a:t>
                      </a:r>
                      <a:endParaRPr lang="lt-LT" sz="1400" dirty="0">
                        <a:latin typeface="Corbel" panose="020B0503020204020204" pitchFamily="34" charset="0"/>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tc>
                  <a:txBody>
                    <a:bodyPr/>
                    <a:lstStyle/>
                    <a:p>
                      <a:pPr algn="ctr">
                        <a:lnSpc>
                          <a:spcPct val="115000"/>
                        </a:lnSpc>
                        <a:spcAft>
                          <a:spcPts val="0"/>
                        </a:spcAft>
                      </a:pPr>
                      <a:r>
                        <a:rPr lang="lt-LT" sz="1400" b="1" dirty="0">
                          <a:solidFill>
                            <a:srgbClr val="000000"/>
                          </a:solidFill>
                          <a:latin typeface="Corbel" panose="020B0503020204020204" pitchFamily="34" charset="0"/>
                          <a:ea typeface="Times New Roman"/>
                          <a:cs typeface="Times New Roman"/>
                        </a:rPr>
                        <a:t>Mokinių, gavusių profesinio orientavimo paslaugų mokinių grupėje (savo mokykloje), dalis</a:t>
                      </a:r>
                      <a:endParaRPr lang="lt-LT" sz="1400" dirty="0">
                        <a:latin typeface="Corbel" panose="020B0503020204020204" pitchFamily="34" charset="0"/>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rgbClr val="BFD2E2"/>
                    </a:solidFill>
                  </a:tcPr>
                </a:tc>
                <a:extLst>
                  <a:ext uri="{0D108BD9-81ED-4DB2-BD59-A6C34878D82A}">
                    <a16:rowId xmlns:a16="http://schemas.microsoft.com/office/drawing/2014/main" val="10000"/>
                  </a:ext>
                </a:extLst>
              </a:tr>
              <a:tr h="407744">
                <a:tc>
                  <a:txBody>
                    <a:bodyPr/>
                    <a:lstStyle/>
                    <a:p>
                      <a:pPr algn="just">
                        <a:lnSpc>
                          <a:spcPct val="115000"/>
                        </a:lnSpc>
                        <a:spcAft>
                          <a:spcPts val="0"/>
                        </a:spcAft>
                      </a:pPr>
                      <a:r>
                        <a:rPr lang="lt-LT" sz="1400" b="1" dirty="0">
                          <a:solidFill>
                            <a:srgbClr val="000000"/>
                          </a:solidFill>
                          <a:latin typeface="Corbel" panose="020B0503020204020204" pitchFamily="34" charset="0"/>
                          <a:ea typeface="Times New Roman"/>
                          <a:cs typeface="Times New Roman"/>
                        </a:rPr>
                        <a:t>Bendrojo ugdymo mokykla</a:t>
                      </a:r>
                      <a:endParaRPr lang="lt-LT" sz="1400" b="1" dirty="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600" dirty="0">
                          <a:solidFill>
                            <a:srgbClr val="000000"/>
                          </a:solidFill>
                          <a:latin typeface="Corbel" panose="020B0503020204020204" pitchFamily="34" charset="0"/>
                          <a:ea typeface="Times New Roman"/>
                          <a:cs typeface="Times New Roman"/>
                        </a:rPr>
                        <a:t>32,77%</a:t>
                      </a:r>
                      <a:endParaRPr lang="lt-LT" sz="1600" dirty="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600" dirty="0">
                          <a:solidFill>
                            <a:srgbClr val="000000"/>
                          </a:solidFill>
                          <a:latin typeface="Corbel" panose="020B0503020204020204" pitchFamily="34" charset="0"/>
                          <a:ea typeface="Times New Roman"/>
                          <a:cs typeface="Times New Roman"/>
                        </a:rPr>
                        <a:t>62,80%</a:t>
                      </a:r>
                      <a:endParaRPr lang="lt-LT" sz="1600" dirty="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1"/>
                  </a:ext>
                </a:extLst>
              </a:tr>
              <a:tr h="407744">
                <a:tc>
                  <a:txBody>
                    <a:bodyPr/>
                    <a:lstStyle/>
                    <a:p>
                      <a:pPr algn="just">
                        <a:lnSpc>
                          <a:spcPct val="115000"/>
                        </a:lnSpc>
                        <a:spcAft>
                          <a:spcPts val="0"/>
                        </a:spcAft>
                      </a:pPr>
                      <a:r>
                        <a:rPr lang="lt-LT" sz="1400" b="1" dirty="0">
                          <a:solidFill>
                            <a:srgbClr val="000000"/>
                          </a:solidFill>
                          <a:latin typeface="Corbel" panose="020B0503020204020204" pitchFamily="34" charset="0"/>
                          <a:ea typeface="Times New Roman"/>
                          <a:cs typeface="Times New Roman"/>
                        </a:rPr>
                        <a:t>Profesinio mokymo įstaiga</a:t>
                      </a:r>
                      <a:endParaRPr lang="lt-LT" sz="1400" b="1" dirty="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600">
                          <a:solidFill>
                            <a:srgbClr val="000000"/>
                          </a:solidFill>
                          <a:latin typeface="Corbel" panose="020B0503020204020204" pitchFamily="34" charset="0"/>
                          <a:ea typeface="Times New Roman"/>
                          <a:cs typeface="Times New Roman"/>
                        </a:rPr>
                        <a:t>8,71%</a:t>
                      </a:r>
                      <a:endParaRPr lang="lt-LT" sz="160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600" dirty="0">
                          <a:solidFill>
                            <a:srgbClr val="000000"/>
                          </a:solidFill>
                          <a:latin typeface="Corbel" panose="020B0503020204020204" pitchFamily="34" charset="0"/>
                          <a:ea typeface="Times New Roman"/>
                          <a:cs typeface="Times New Roman"/>
                        </a:rPr>
                        <a:t>17,20%</a:t>
                      </a:r>
                      <a:endParaRPr lang="lt-LT" sz="1600" dirty="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2"/>
                  </a:ext>
                </a:extLst>
              </a:tr>
              <a:tr h="407744">
                <a:tc>
                  <a:txBody>
                    <a:bodyPr/>
                    <a:lstStyle/>
                    <a:p>
                      <a:pPr algn="just">
                        <a:lnSpc>
                          <a:spcPct val="115000"/>
                        </a:lnSpc>
                        <a:spcAft>
                          <a:spcPts val="0"/>
                        </a:spcAft>
                      </a:pPr>
                      <a:r>
                        <a:rPr lang="lt-LT" sz="1400" b="1" dirty="0">
                          <a:solidFill>
                            <a:srgbClr val="000000"/>
                          </a:solidFill>
                          <a:latin typeface="Corbel" panose="020B0503020204020204" pitchFamily="34" charset="0"/>
                          <a:ea typeface="Times New Roman"/>
                          <a:cs typeface="Times New Roman"/>
                        </a:rPr>
                        <a:t>Suvestinė</a:t>
                      </a:r>
                      <a:endParaRPr lang="lt-LT" sz="1400" dirty="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FDFDF"/>
                    </a:solidFill>
                  </a:tcPr>
                </a:tc>
                <a:tc>
                  <a:txBody>
                    <a:bodyPr/>
                    <a:lstStyle/>
                    <a:p>
                      <a:pPr algn="ctr">
                        <a:lnSpc>
                          <a:spcPct val="115000"/>
                        </a:lnSpc>
                        <a:spcAft>
                          <a:spcPts val="0"/>
                        </a:spcAft>
                      </a:pPr>
                      <a:r>
                        <a:rPr lang="lt-LT" sz="1600" b="1" dirty="0">
                          <a:solidFill>
                            <a:srgbClr val="000000"/>
                          </a:solidFill>
                          <a:latin typeface="Corbel" panose="020B0503020204020204" pitchFamily="34" charset="0"/>
                          <a:ea typeface="Times New Roman"/>
                          <a:cs typeface="Times New Roman"/>
                        </a:rPr>
                        <a:t>29,64%</a:t>
                      </a:r>
                      <a:endParaRPr lang="lt-LT" sz="1600" dirty="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FDFDF"/>
                    </a:solidFill>
                  </a:tcPr>
                </a:tc>
                <a:tc>
                  <a:txBody>
                    <a:bodyPr/>
                    <a:lstStyle/>
                    <a:p>
                      <a:pPr algn="ctr">
                        <a:lnSpc>
                          <a:spcPct val="115000"/>
                        </a:lnSpc>
                        <a:spcAft>
                          <a:spcPts val="0"/>
                        </a:spcAft>
                      </a:pPr>
                      <a:r>
                        <a:rPr lang="lt-LT" sz="1600" b="1" dirty="0">
                          <a:solidFill>
                            <a:srgbClr val="000000"/>
                          </a:solidFill>
                          <a:latin typeface="Corbel" panose="020B0503020204020204" pitchFamily="34" charset="0"/>
                          <a:ea typeface="Times New Roman"/>
                          <a:cs typeface="Times New Roman"/>
                        </a:rPr>
                        <a:t>56,88%</a:t>
                      </a:r>
                      <a:endParaRPr lang="lt-LT" sz="1600" dirty="0">
                        <a:latin typeface="Corbel" panose="020B0503020204020204" pitchFamily="34" charset="0"/>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FDFDF"/>
                    </a:solidFill>
                  </a:tcPr>
                </a:tc>
                <a:extLst>
                  <a:ext uri="{0D108BD9-81ED-4DB2-BD59-A6C34878D82A}">
                    <a16:rowId xmlns:a16="http://schemas.microsoft.com/office/drawing/2014/main" val="10003"/>
                  </a:ext>
                </a:extLst>
              </a:tr>
            </a:tbl>
          </a:graphicData>
        </a:graphic>
      </p:graphicFrame>
      <p:sp>
        <p:nvSpPr>
          <p:cNvPr id="5" name="TextBox 4"/>
          <p:cNvSpPr txBox="1"/>
          <p:nvPr/>
        </p:nvSpPr>
        <p:spPr>
          <a:xfrm>
            <a:off x="1293632" y="5229200"/>
            <a:ext cx="7348756" cy="1015663"/>
          </a:xfrm>
          <a:prstGeom prst="rect">
            <a:avLst/>
          </a:prstGeom>
          <a:noFill/>
        </p:spPr>
        <p:txBody>
          <a:bodyPr wrap="square" rtlCol="0">
            <a:spAutoFit/>
          </a:bodyPr>
          <a:lstStyle/>
          <a:p>
            <a:r>
              <a:rPr lang="lt-LT" sz="2000" dirty="0"/>
              <a:t>Pagrindiniai tiek individualių, tiek grupinių karjeros paslaugų gavėjai mokinių grupėse 2021-2022 mokslo metais, kaip ir ankstesniais metais, buvo 9-10 klasių ir 11-12 klasių mokiniai. </a:t>
            </a:r>
          </a:p>
        </p:txBody>
      </p:sp>
      <p:sp>
        <p:nvSpPr>
          <p:cNvPr id="6" name="Stačiakampis 5"/>
          <p:cNvSpPr/>
          <p:nvPr/>
        </p:nvSpPr>
        <p:spPr>
          <a:xfrm>
            <a:off x="1044087" y="1565366"/>
            <a:ext cx="7675912" cy="369332"/>
          </a:xfrm>
          <a:prstGeom prst="rect">
            <a:avLst/>
          </a:prstGeom>
        </p:spPr>
        <p:txBody>
          <a:bodyPr wrap="square">
            <a:spAutoFit/>
          </a:bodyPr>
          <a:lstStyle/>
          <a:p>
            <a:r>
              <a:rPr lang="lt-LT" b="1" dirty="0"/>
              <a:t>Profesinio orientavimo (karjeros) paslaugų prieinamumas  savo mokykloje</a:t>
            </a:r>
            <a:endParaRPr lang="lt-L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82133" y="457201"/>
            <a:ext cx="7921857" cy="520261"/>
          </a:xfrm>
        </p:spPr>
        <p:txBody>
          <a:bodyPr>
            <a:normAutofit fontScale="90000"/>
          </a:bodyPr>
          <a:lstStyle/>
          <a:p>
            <a:r>
              <a:rPr lang="lt-LT" sz="2400" b="1" dirty="0"/>
              <a:t>Profesinio orientavimo (karjeros) paslaugų prieinamumo pagal institucijos grupę ir metus kaita 2012/2013 – 2021/2022 </a:t>
            </a:r>
            <a:r>
              <a:rPr lang="lt-LT" sz="2400" b="1" dirty="0" err="1"/>
              <a:t>m.m</a:t>
            </a:r>
            <a:r>
              <a:rPr lang="lt-LT" sz="2400" b="1" dirty="0"/>
              <a:t>.</a:t>
            </a:r>
          </a:p>
        </p:txBody>
      </p:sp>
      <p:graphicFrame>
        <p:nvGraphicFramePr>
          <p:cNvPr id="4" name="Diagrama 3"/>
          <p:cNvGraphicFramePr>
            <a:graphicFrameLocks/>
          </p:cNvGraphicFramePr>
          <p:nvPr>
            <p:extLst>
              <p:ext uri="{D42A27DB-BD31-4B8C-83A1-F6EECF244321}">
                <p14:modId xmlns:p14="http://schemas.microsoft.com/office/powerpoint/2010/main" val="4249933633"/>
              </p:ext>
            </p:extLst>
          </p:nvPr>
        </p:nvGraphicFramePr>
        <p:xfrm>
          <a:off x="2656541" y="1124744"/>
          <a:ext cx="6247449" cy="2886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a 4"/>
          <p:cNvGraphicFramePr>
            <a:graphicFrameLocks/>
          </p:cNvGraphicFramePr>
          <p:nvPr>
            <p:extLst>
              <p:ext uri="{D42A27DB-BD31-4B8C-83A1-F6EECF244321}">
                <p14:modId xmlns:p14="http://schemas.microsoft.com/office/powerpoint/2010/main" val="3618353351"/>
              </p:ext>
            </p:extLst>
          </p:nvPr>
        </p:nvGraphicFramePr>
        <p:xfrm>
          <a:off x="2656541" y="4077072"/>
          <a:ext cx="6307947" cy="252372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58264" y="2149183"/>
            <a:ext cx="1898277" cy="646331"/>
          </a:xfrm>
          <a:prstGeom prst="rect">
            <a:avLst/>
          </a:prstGeom>
          <a:noFill/>
        </p:spPr>
        <p:txBody>
          <a:bodyPr wrap="none" rtlCol="0">
            <a:spAutoFit/>
          </a:bodyPr>
          <a:lstStyle/>
          <a:p>
            <a:r>
              <a:rPr lang="lt-LT" dirty="0"/>
              <a:t>Bendrojo ugdymo</a:t>
            </a:r>
          </a:p>
          <a:p>
            <a:r>
              <a:rPr lang="lt-LT" dirty="0"/>
              <a:t>mokyklose</a:t>
            </a:r>
          </a:p>
        </p:txBody>
      </p:sp>
      <p:sp>
        <p:nvSpPr>
          <p:cNvPr id="7" name="TextBox 6"/>
          <p:cNvSpPr txBox="1"/>
          <p:nvPr/>
        </p:nvSpPr>
        <p:spPr>
          <a:xfrm>
            <a:off x="611560" y="4581128"/>
            <a:ext cx="1928733" cy="646331"/>
          </a:xfrm>
          <a:prstGeom prst="rect">
            <a:avLst/>
          </a:prstGeom>
          <a:noFill/>
        </p:spPr>
        <p:txBody>
          <a:bodyPr wrap="none" rtlCol="0">
            <a:spAutoFit/>
          </a:bodyPr>
          <a:lstStyle/>
          <a:p>
            <a:r>
              <a:rPr lang="lt-LT" dirty="0"/>
              <a:t>Profesinio </a:t>
            </a:r>
          </a:p>
          <a:p>
            <a:r>
              <a:rPr lang="lt-LT" dirty="0"/>
              <a:t>mokymo įstaigose</a:t>
            </a:r>
          </a:p>
        </p:txBody>
      </p:sp>
    </p:spTree>
    <p:extLst>
      <p:ext uri="{BB962C8B-B14F-4D97-AF65-F5344CB8AC3E}">
        <p14:creationId xmlns:p14="http://schemas.microsoft.com/office/powerpoint/2010/main" val="530685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82133" y="457201"/>
            <a:ext cx="7704667" cy="1099591"/>
          </a:xfrm>
        </p:spPr>
        <p:txBody>
          <a:bodyPr>
            <a:normAutofit/>
          </a:bodyPr>
          <a:lstStyle/>
          <a:p>
            <a:r>
              <a:rPr lang="lt-LT" sz="1800" b="1" dirty="0"/>
              <a:t>Profesinio orientavimo (karjeros ) paslaugų prieinamumas už mokyklos ribų,</a:t>
            </a:r>
            <a:br>
              <a:rPr lang="lt-LT" sz="1800" b="1" dirty="0"/>
            </a:br>
            <a:r>
              <a:rPr lang="lt-LT" sz="1800" b="1" dirty="0"/>
              <a:t>2021-2022 </a:t>
            </a:r>
            <a:r>
              <a:rPr lang="lt-LT" sz="1800" b="1" dirty="0" err="1"/>
              <a:t>m.m</a:t>
            </a:r>
            <a:r>
              <a:rPr lang="lt-LT" sz="1800" b="1" dirty="0"/>
              <a:t>.</a:t>
            </a:r>
            <a:endParaRPr lang="lt-LT" sz="1800" dirty="0"/>
          </a:p>
        </p:txBody>
      </p:sp>
      <p:sp>
        <p:nvSpPr>
          <p:cNvPr id="3" name="Turinio vietos rezervavimo ženklas 2"/>
          <p:cNvSpPr>
            <a:spLocks noGrp="1"/>
          </p:cNvSpPr>
          <p:nvPr>
            <p:ph idx="1"/>
          </p:nvPr>
        </p:nvSpPr>
        <p:spPr>
          <a:xfrm>
            <a:off x="994222" y="1484784"/>
            <a:ext cx="7704667" cy="2160240"/>
          </a:xfrm>
        </p:spPr>
        <p:txBody>
          <a:bodyPr/>
          <a:lstStyle/>
          <a:p>
            <a:r>
              <a:rPr lang="lt-LT" sz="2000" dirty="0"/>
              <a:t>Vidutiniškai 40 proc. mokinių gavo profesinio orientavimo paslaugų už mokyklos ribų.</a:t>
            </a:r>
          </a:p>
          <a:p>
            <a:r>
              <a:rPr lang="lt-LT" sz="2000" dirty="0"/>
              <a:t> Daugiausiai (apie 43 proc.) šių paslaugų gavo    11-12 klasių  mokiniai, mažiausiai (7-13 proc.) – besimokantys pagal profesinio mokymo programas.</a:t>
            </a:r>
          </a:p>
          <a:p>
            <a:endParaRPr lang="lt-LT" dirty="0"/>
          </a:p>
        </p:txBody>
      </p:sp>
      <p:graphicFrame>
        <p:nvGraphicFramePr>
          <p:cNvPr id="5" name="Diagrama 4"/>
          <p:cNvGraphicFramePr>
            <a:graphicFrameLocks/>
          </p:cNvGraphicFramePr>
          <p:nvPr>
            <p:extLst>
              <p:ext uri="{D42A27DB-BD31-4B8C-83A1-F6EECF244321}">
                <p14:modId xmlns:p14="http://schemas.microsoft.com/office/powerpoint/2010/main" val="2925513124"/>
              </p:ext>
            </p:extLst>
          </p:nvPr>
        </p:nvGraphicFramePr>
        <p:xfrm>
          <a:off x="1187624" y="3284984"/>
          <a:ext cx="7920880" cy="3371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6034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82133" y="457201"/>
            <a:ext cx="7704667" cy="523527"/>
          </a:xfrm>
        </p:spPr>
        <p:txBody>
          <a:bodyPr>
            <a:noAutofit/>
          </a:bodyPr>
          <a:lstStyle/>
          <a:p>
            <a:r>
              <a:rPr lang="lt-LT" sz="1800" b="1" dirty="0"/>
              <a:t>Mokinių, gavusių profesinio orientavimo paslaugų už mokyklos ribų (proc.),        2021-2022 </a:t>
            </a:r>
            <a:r>
              <a:rPr lang="lt-LT" sz="1800" b="1" dirty="0" err="1"/>
              <a:t>m.m</a:t>
            </a:r>
            <a:r>
              <a:rPr lang="lt-LT" sz="1800" b="1" dirty="0"/>
              <a:t>.</a:t>
            </a:r>
          </a:p>
        </p:txBody>
      </p:sp>
      <p:pic>
        <p:nvPicPr>
          <p:cNvPr id="4" name="Turinio vietos rezervavimo ženklas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3568" y="1340768"/>
            <a:ext cx="7644988" cy="5517232"/>
          </a:xfrm>
          <a:noFill/>
          <a:ln>
            <a:noFill/>
          </a:ln>
        </p:spPr>
      </p:pic>
      <p:sp>
        <p:nvSpPr>
          <p:cNvPr id="5" name="Ovalas 4"/>
          <p:cNvSpPr/>
          <p:nvPr/>
        </p:nvSpPr>
        <p:spPr>
          <a:xfrm>
            <a:off x="7812360" y="501317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Ovalas 6"/>
          <p:cNvSpPr/>
          <p:nvPr/>
        </p:nvSpPr>
        <p:spPr>
          <a:xfrm>
            <a:off x="1691680" y="28529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 name="Ovalas 7"/>
          <p:cNvSpPr/>
          <p:nvPr/>
        </p:nvSpPr>
        <p:spPr>
          <a:xfrm>
            <a:off x="2771800" y="40050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Ovalas 8"/>
          <p:cNvSpPr/>
          <p:nvPr/>
        </p:nvSpPr>
        <p:spPr>
          <a:xfrm>
            <a:off x="1115616" y="335699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 name="Ovalas 9"/>
          <p:cNvSpPr/>
          <p:nvPr/>
        </p:nvSpPr>
        <p:spPr>
          <a:xfrm>
            <a:off x="4572000" y="551723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Ovalas 10"/>
          <p:cNvSpPr/>
          <p:nvPr/>
        </p:nvSpPr>
        <p:spPr>
          <a:xfrm>
            <a:off x="7812360" y="5733256"/>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Ovalas 11"/>
          <p:cNvSpPr/>
          <p:nvPr/>
        </p:nvSpPr>
        <p:spPr>
          <a:xfrm>
            <a:off x="7524328" y="3717032"/>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 name="Ovalas 12"/>
          <p:cNvSpPr/>
          <p:nvPr/>
        </p:nvSpPr>
        <p:spPr>
          <a:xfrm>
            <a:off x="5724128" y="4869160"/>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 name="Ovalas 13"/>
          <p:cNvSpPr/>
          <p:nvPr/>
        </p:nvSpPr>
        <p:spPr>
          <a:xfrm>
            <a:off x="4644008" y="6309320"/>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 name="Ovalas 14"/>
          <p:cNvSpPr/>
          <p:nvPr/>
        </p:nvSpPr>
        <p:spPr>
          <a:xfrm>
            <a:off x="5724128" y="1628800"/>
            <a:ext cx="144016" cy="14401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6" name="Ovalas 15"/>
          <p:cNvSpPr/>
          <p:nvPr/>
        </p:nvSpPr>
        <p:spPr>
          <a:xfrm>
            <a:off x="3347864" y="1556792"/>
            <a:ext cx="144016" cy="14401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 name="Ovalas 16"/>
          <p:cNvSpPr/>
          <p:nvPr/>
        </p:nvSpPr>
        <p:spPr>
          <a:xfrm>
            <a:off x="4572000" y="5157192"/>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 name="Ovalas 18"/>
          <p:cNvSpPr/>
          <p:nvPr/>
        </p:nvSpPr>
        <p:spPr>
          <a:xfrm>
            <a:off x="6012160" y="602128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 name="Ovalas 19"/>
          <p:cNvSpPr/>
          <p:nvPr/>
        </p:nvSpPr>
        <p:spPr>
          <a:xfrm>
            <a:off x="3275856" y="270892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 name="Ovalas 20"/>
          <p:cNvSpPr/>
          <p:nvPr/>
        </p:nvSpPr>
        <p:spPr>
          <a:xfrm>
            <a:off x="4355976" y="450912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 name="Ovalas 21"/>
          <p:cNvSpPr/>
          <p:nvPr/>
        </p:nvSpPr>
        <p:spPr>
          <a:xfrm>
            <a:off x="4644008" y="458112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3" name="Ovalas 22"/>
          <p:cNvSpPr/>
          <p:nvPr/>
        </p:nvSpPr>
        <p:spPr>
          <a:xfrm>
            <a:off x="3707904" y="566124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4" name="Ovalas 23"/>
          <p:cNvSpPr/>
          <p:nvPr/>
        </p:nvSpPr>
        <p:spPr>
          <a:xfrm>
            <a:off x="5292080" y="465313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5" name="Ovalas 24"/>
          <p:cNvSpPr/>
          <p:nvPr/>
        </p:nvSpPr>
        <p:spPr>
          <a:xfrm>
            <a:off x="3923928" y="162880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6" name="Ovalas 25"/>
          <p:cNvSpPr/>
          <p:nvPr/>
        </p:nvSpPr>
        <p:spPr>
          <a:xfrm>
            <a:off x="5076056" y="407707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7" name="Ovalas 26"/>
          <p:cNvSpPr/>
          <p:nvPr/>
        </p:nvSpPr>
        <p:spPr>
          <a:xfrm>
            <a:off x="5076056" y="566124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8" name="Ovalas 27"/>
          <p:cNvSpPr/>
          <p:nvPr/>
        </p:nvSpPr>
        <p:spPr>
          <a:xfrm>
            <a:off x="4860032" y="386104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9" name="Ovalas 28"/>
          <p:cNvSpPr/>
          <p:nvPr/>
        </p:nvSpPr>
        <p:spPr>
          <a:xfrm>
            <a:off x="5940152" y="306896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0" name="Ovalas 29"/>
          <p:cNvSpPr/>
          <p:nvPr/>
        </p:nvSpPr>
        <p:spPr>
          <a:xfrm>
            <a:off x="3563888" y="436510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1" name="Ovalas 30"/>
          <p:cNvSpPr/>
          <p:nvPr/>
        </p:nvSpPr>
        <p:spPr>
          <a:xfrm>
            <a:off x="6516216" y="371703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2" name="Ovalas 31"/>
          <p:cNvSpPr/>
          <p:nvPr/>
        </p:nvSpPr>
        <p:spPr>
          <a:xfrm>
            <a:off x="2411760" y="148478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3" name="Ovalas 32"/>
          <p:cNvSpPr/>
          <p:nvPr/>
        </p:nvSpPr>
        <p:spPr>
          <a:xfrm>
            <a:off x="4067944" y="530120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4" name="Ovalas 33"/>
          <p:cNvSpPr/>
          <p:nvPr/>
        </p:nvSpPr>
        <p:spPr>
          <a:xfrm>
            <a:off x="4139952" y="594928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5" name="Ovalas 34"/>
          <p:cNvSpPr/>
          <p:nvPr/>
        </p:nvSpPr>
        <p:spPr>
          <a:xfrm>
            <a:off x="1475656" y="213285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0" name="Ovalas 39"/>
          <p:cNvSpPr/>
          <p:nvPr/>
        </p:nvSpPr>
        <p:spPr>
          <a:xfrm>
            <a:off x="3851920" y="350100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1" name="Ovalas 40"/>
          <p:cNvSpPr/>
          <p:nvPr/>
        </p:nvSpPr>
        <p:spPr>
          <a:xfrm>
            <a:off x="1187624" y="249289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2" name="Ovalas 41"/>
          <p:cNvSpPr/>
          <p:nvPr/>
        </p:nvSpPr>
        <p:spPr>
          <a:xfrm>
            <a:off x="4716016" y="191683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3" name="Ovalas 42"/>
          <p:cNvSpPr/>
          <p:nvPr/>
        </p:nvSpPr>
        <p:spPr>
          <a:xfrm>
            <a:off x="2483768" y="422108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4" name="Ovalas 43"/>
          <p:cNvSpPr/>
          <p:nvPr/>
        </p:nvSpPr>
        <p:spPr>
          <a:xfrm>
            <a:off x="4211960" y="270892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5" name="Ovalas 44"/>
          <p:cNvSpPr/>
          <p:nvPr/>
        </p:nvSpPr>
        <p:spPr>
          <a:xfrm>
            <a:off x="2195736" y="220486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6" name="Ovalas 45"/>
          <p:cNvSpPr/>
          <p:nvPr/>
        </p:nvSpPr>
        <p:spPr>
          <a:xfrm>
            <a:off x="5364088" y="299695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7" name="Ovalas 46"/>
          <p:cNvSpPr/>
          <p:nvPr/>
        </p:nvSpPr>
        <p:spPr>
          <a:xfrm>
            <a:off x="5220072" y="278092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8" name="Ovalas 47"/>
          <p:cNvSpPr/>
          <p:nvPr/>
        </p:nvSpPr>
        <p:spPr>
          <a:xfrm>
            <a:off x="6516216" y="2204864"/>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9" name="Ovalas 48"/>
          <p:cNvSpPr/>
          <p:nvPr/>
        </p:nvSpPr>
        <p:spPr>
          <a:xfrm>
            <a:off x="2195736" y="2996952"/>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0" name="Ovalas 49"/>
          <p:cNvSpPr/>
          <p:nvPr/>
        </p:nvSpPr>
        <p:spPr>
          <a:xfrm>
            <a:off x="6156176" y="2636912"/>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1" name="Ovalas 50"/>
          <p:cNvSpPr/>
          <p:nvPr/>
        </p:nvSpPr>
        <p:spPr>
          <a:xfrm>
            <a:off x="1187624" y="2852936"/>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2" name="Ovalas 51"/>
          <p:cNvSpPr/>
          <p:nvPr/>
        </p:nvSpPr>
        <p:spPr>
          <a:xfrm>
            <a:off x="4067944" y="4725144"/>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3" name="Ovalas 52"/>
          <p:cNvSpPr/>
          <p:nvPr/>
        </p:nvSpPr>
        <p:spPr>
          <a:xfrm>
            <a:off x="3275856" y="3861048"/>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4" name="Ovalas 53"/>
          <p:cNvSpPr/>
          <p:nvPr/>
        </p:nvSpPr>
        <p:spPr>
          <a:xfrm>
            <a:off x="6444208" y="4941168"/>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5" name="Ovalas 54"/>
          <p:cNvSpPr/>
          <p:nvPr/>
        </p:nvSpPr>
        <p:spPr>
          <a:xfrm>
            <a:off x="6804248" y="3140968"/>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6" name="Ovalas 55"/>
          <p:cNvSpPr/>
          <p:nvPr/>
        </p:nvSpPr>
        <p:spPr>
          <a:xfrm>
            <a:off x="2051720" y="1700808"/>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7" name="Ovalas 56"/>
          <p:cNvSpPr/>
          <p:nvPr/>
        </p:nvSpPr>
        <p:spPr>
          <a:xfrm>
            <a:off x="1835696" y="342900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8" name="Ovalas 57"/>
          <p:cNvSpPr/>
          <p:nvPr/>
        </p:nvSpPr>
        <p:spPr>
          <a:xfrm>
            <a:off x="2627784" y="314096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9" name="Ovalas 58"/>
          <p:cNvSpPr/>
          <p:nvPr/>
        </p:nvSpPr>
        <p:spPr>
          <a:xfrm>
            <a:off x="3707904" y="206084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0" name="Ovalas 59"/>
          <p:cNvSpPr/>
          <p:nvPr/>
        </p:nvSpPr>
        <p:spPr>
          <a:xfrm>
            <a:off x="3923928" y="2420888"/>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1" name="Ovalas 60"/>
          <p:cNvSpPr/>
          <p:nvPr/>
        </p:nvSpPr>
        <p:spPr>
          <a:xfrm>
            <a:off x="3419872" y="515719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2" name="Ovalas 61"/>
          <p:cNvSpPr/>
          <p:nvPr/>
        </p:nvSpPr>
        <p:spPr>
          <a:xfrm>
            <a:off x="5292080" y="645333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3" name="Ovalas 62"/>
          <p:cNvSpPr/>
          <p:nvPr/>
        </p:nvSpPr>
        <p:spPr>
          <a:xfrm>
            <a:off x="6084168" y="429309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4" name="Ovalas 63"/>
          <p:cNvSpPr/>
          <p:nvPr/>
        </p:nvSpPr>
        <p:spPr>
          <a:xfrm>
            <a:off x="5508104" y="364502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5" name="Ovalas 64"/>
          <p:cNvSpPr/>
          <p:nvPr/>
        </p:nvSpPr>
        <p:spPr>
          <a:xfrm>
            <a:off x="5796136" y="5229200"/>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6" name="Ovalas 65"/>
          <p:cNvSpPr/>
          <p:nvPr/>
        </p:nvSpPr>
        <p:spPr>
          <a:xfrm>
            <a:off x="7308304" y="2780928"/>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7" name="Ovalas 66"/>
          <p:cNvSpPr/>
          <p:nvPr/>
        </p:nvSpPr>
        <p:spPr>
          <a:xfrm>
            <a:off x="6660232" y="5301208"/>
            <a:ext cx="144016" cy="14401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8" name="Ovalas 67"/>
          <p:cNvSpPr/>
          <p:nvPr/>
        </p:nvSpPr>
        <p:spPr>
          <a:xfrm>
            <a:off x="5148064" y="191683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9" name="Ovalas 68"/>
          <p:cNvSpPr/>
          <p:nvPr/>
        </p:nvSpPr>
        <p:spPr>
          <a:xfrm>
            <a:off x="7884368" y="321297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0" name="Ovalas 69"/>
          <p:cNvSpPr/>
          <p:nvPr/>
        </p:nvSpPr>
        <p:spPr>
          <a:xfrm>
            <a:off x="7812360" y="5373216"/>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1" name="Ovalas 70"/>
          <p:cNvSpPr/>
          <p:nvPr/>
        </p:nvSpPr>
        <p:spPr>
          <a:xfrm>
            <a:off x="7092280" y="4365104"/>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2" name="Ovalas 71"/>
          <p:cNvSpPr/>
          <p:nvPr/>
        </p:nvSpPr>
        <p:spPr>
          <a:xfrm>
            <a:off x="2699792" y="2276872"/>
            <a:ext cx="144016" cy="14401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3" name="TextBox 72"/>
          <p:cNvSpPr txBox="1"/>
          <p:nvPr/>
        </p:nvSpPr>
        <p:spPr>
          <a:xfrm>
            <a:off x="8172400" y="4941168"/>
            <a:ext cx="753732" cy="369332"/>
          </a:xfrm>
          <a:prstGeom prst="rect">
            <a:avLst/>
          </a:prstGeom>
          <a:noFill/>
        </p:spPr>
        <p:txBody>
          <a:bodyPr wrap="none" rtlCol="0">
            <a:spAutoFit/>
          </a:bodyPr>
          <a:lstStyle/>
          <a:p>
            <a:r>
              <a:rPr lang="lt-LT" dirty="0"/>
              <a:t>&gt; 70%</a:t>
            </a:r>
          </a:p>
        </p:txBody>
      </p:sp>
      <p:sp>
        <p:nvSpPr>
          <p:cNvPr id="74" name="TextBox 73"/>
          <p:cNvSpPr txBox="1"/>
          <p:nvPr/>
        </p:nvSpPr>
        <p:spPr>
          <a:xfrm>
            <a:off x="8100392" y="5301208"/>
            <a:ext cx="888385" cy="369332"/>
          </a:xfrm>
          <a:prstGeom prst="rect">
            <a:avLst/>
          </a:prstGeom>
          <a:noFill/>
        </p:spPr>
        <p:txBody>
          <a:bodyPr wrap="none" rtlCol="0">
            <a:spAutoFit/>
          </a:bodyPr>
          <a:lstStyle/>
          <a:p>
            <a:r>
              <a:rPr lang="lt-LT" dirty="0"/>
              <a:t>30-70%</a:t>
            </a:r>
          </a:p>
        </p:txBody>
      </p:sp>
      <p:sp>
        <p:nvSpPr>
          <p:cNvPr id="75" name="TextBox 74"/>
          <p:cNvSpPr txBox="1"/>
          <p:nvPr/>
        </p:nvSpPr>
        <p:spPr>
          <a:xfrm>
            <a:off x="8100392" y="5661248"/>
            <a:ext cx="792088" cy="369332"/>
          </a:xfrm>
          <a:prstGeom prst="rect">
            <a:avLst/>
          </a:prstGeom>
          <a:noFill/>
        </p:spPr>
        <p:txBody>
          <a:bodyPr wrap="square" rtlCol="0">
            <a:spAutoFit/>
          </a:bodyPr>
          <a:lstStyle/>
          <a:p>
            <a:r>
              <a:rPr lang="lt-LT" dirty="0"/>
              <a:t>&lt;30%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82133" y="457201"/>
            <a:ext cx="7704667" cy="667543"/>
          </a:xfrm>
        </p:spPr>
        <p:txBody>
          <a:bodyPr>
            <a:normAutofit fontScale="90000"/>
          </a:bodyPr>
          <a:lstStyle/>
          <a:p>
            <a:r>
              <a:rPr lang="lt-LT" dirty="0"/>
              <a:t>REZULTATO RODIKLIAI</a:t>
            </a:r>
          </a:p>
        </p:txBody>
      </p:sp>
      <p:sp>
        <p:nvSpPr>
          <p:cNvPr id="3" name="Turinio vietos rezervavimo ženklas 2"/>
          <p:cNvSpPr>
            <a:spLocks noGrp="1"/>
          </p:cNvSpPr>
          <p:nvPr>
            <p:ph idx="1"/>
          </p:nvPr>
        </p:nvSpPr>
        <p:spPr>
          <a:xfrm>
            <a:off x="982133" y="2420888"/>
            <a:ext cx="7704667" cy="3332816"/>
          </a:xfrm>
        </p:spPr>
        <p:txBody>
          <a:bodyPr/>
          <a:lstStyle/>
          <a:p>
            <a:endParaRPr lang="lt-LT" dirty="0"/>
          </a:p>
          <a:p>
            <a:endParaRPr lang="lt-LT" dirty="0"/>
          </a:p>
        </p:txBody>
      </p:sp>
      <p:sp>
        <p:nvSpPr>
          <p:cNvPr id="4" name="Stačiakampis 3"/>
          <p:cNvSpPr/>
          <p:nvPr/>
        </p:nvSpPr>
        <p:spPr>
          <a:xfrm>
            <a:off x="1528614" y="3356992"/>
            <a:ext cx="7158186" cy="288032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i="1" dirty="0"/>
              <a:t>Ugdymo karjerai stebėsenos rezultato rodikliai:</a:t>
            </a:r>
          </a:p>
          <a:p>
            <a:pPr marL="285750" indent="-285750">
              <a:buFont typeface="Arial" panose="020B0604020202020204" pitchFamily="34" charset="0"/>
              <a:buChar char="•"/>
            </a:pPr>
            <a:r>
              <a:rPr lang="lt-LT" i="1" dirty="0"/>
              <a:t>Mokinių, rengusių karjeros planą, dalis, proc.*</a:t>
            </a:r>
          </a:p>
          <a:p>
            <a:pPr marL="285750" indent="-285750">
              <a:buFont typeface="Arial" panose="020B0604020202020204" pitchFamily="34" charset="0"/>
              <a:buChar char="•"/>
            </a:pPr>
            <a:r>
              <a:rPr lang="lt-LT" i="1" dirty="0"/>
              <a:t>Mokinių, po 10 kl. netęsiančių mokslo bendrojo ugdymo mokykloje arba profesinio mokymo įstaigoje, dalis, proc.**</a:t>
            </a:r>
          </a:p>
          <a:p>
            <a:pPr marL="285750" indent="-285750">
              <a:buFont typeface="Arial" panose="020B0604020202020204" pitchFamily="34" charset="0"/>
              <a:buChar char="•"/>
            </a:pPr>
            <a:r>
              <a:rPr lang="lt-LT" i="1" dirty="0"/>
              <a:t>Mokinių, po 12 kl. netęsiančių mokslo profesinio mokymo įstaigoje, kolegijoje ar universitete, dalis, proc.**</a:t>
            </a:r>
          </a:p>
          <a:p>
            <a:endParaRPr lang="lt-LT" i="1" dirty="0"/>
          </a:p>
          <a:p>
            <a:r>
              <a:rPr lang="lt-LT" sz="1400" i="1" dirty="0"/>
              <a:t>*Duomenų šaltinis: UKSIS ir ŠVIS duomenys</a:t>
            </a:r>
          </a:p>
          <a:p>
            <a:r>
              <a:rPr lang="lt-LT" sz="1400" i="1" dirty="0"/>
              <a:t>**Duomenų šaltinis: ŠVIS duomenys</a:t>
            </a:r>
          </a:p>
        </p:txBody>
      </p:sp>
      <p:sp>
        <p:nvSpPr>
          <p:cNvPr id="5" name="Stačiakampis 4"/>
          <p:cNvSpPr/>
          <p:nvPr/>
        </p:nvSpPr>
        <p:spPr>
          <a:xfrm>
            <a:off x="982133" y="1325667"/>
            <a:ext cx="7704667" cy="2031325"/>
          </a:xfrm>
          <a:prstGeom prst="rect">
            <a:avLst/>
          </a:prstGeom>
        </p:spPr>
        <p:txBody>
          <a:bodyPr wrap="square">
            <a:spAutoFit/>
          </a:bodyPr>
          <a:lstStyle/>
          <a:p>
            <a:pPr lvl="1" algn="just" fontAlgn="auto">
              <a:spcAft>
                <a:spcPts val="0"/>
              </a:spcAft>
              <a:tabLst>
                <a:tab pos="742950" algn="l"/>
              </a:tabLst>
            </a:pPr>
            <a:r>
              <a:rPr lang="lt-LT" b="1" dirty="0">
                <a:latin typeface="Corbel" panose="020B0503020204020204" pitchFamily="34" charset="0"/>
                <a:ea typeface="Times New Roman" panose="02020603050405020304" pitchFamily="18" charset="0"/>
                <a:cs typeface="Times New Roman" panose="02020603050405020304" pitchFamily="18" charset="0"/>
              </a:rPr>
              <a:t>Rezultato, poveikio ir pasekmių rodikliai </a:t>
            </a:r>
            <a:r>
              <a:rPr lang="lt-LT" dirty="0">
                <a:latin typeface="Corbel" panose="020B0503020204020204" pitchFamily="34" charset="0"/>
                <a:ea typeface="Times New Roman" panose="02020603050405020304" pitchFamily="18" charset="0"/>
                <a:cs typeface="Times New Roman" panose="02020603050405020304" pitchFamily="18" charset="0"/>
              </a:rPr>
              <a:t>– rodikliai, kurie apibūdina ugdymo karjerai paslaugų gavėjų įgytas kompetencijas (savęs pažinimo, mokymosi ir karjeros galimybių pažinimo, specialiąsias karjeros kompetencijas, dermę su bendrųjų kompetencijų ugdymu) ir ugdymo karjerai paslaugų teikėjų rezultatus, poveikį ir pasekmes (ugdymo karjerai veiklų tikslingumą, visų tikslinių grupių aprėpties požymius, kt.).</a:t>
            </a:r>
          </a:p>
          <a:p>
            <a:pPr lvl="1" algn="just" fontAlgn="auto">
              <a:spcAft>
                <a:spcPts val="0"/>
              </a:spcAft>
              <a:tabLst>
                <a:tab pos="742950" algn="l"/>
              </a:tabLst>
            </a:pPr>
            <a:endParaRPr lang="lt-LT" dirty="0">
              <a:effectLst/>
              <a:latin typeface="Corbel" panose="020B0503020204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800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a:xfrm>
            <a:off x="1009066" y="404664"/>
            <a:ext cx="7704667" cy="451519"/>
          </a:xfrm>
        </p:spPr>
        <p:txBody>
          <a:bodyPr>
            <a:noAutofit/>
          </a:bodyPr>
          <a:lstStyle/>
          <a:p>
            <a:r>
              <a:rPr lang="lt-LT" sz="2800" dirty="0"/>
              <a:t>UGDYMO KARJERAI STEBĖSENA</a:t>
            </a:r>
          </a:p>
        </p:txBody>
      </p:sp>
      <p:sp>
        <p:nvSpPr>
          <p:cNvPr id="5" name="Turinio vietos rezervavimo ženklas 4"/>
          <p:cNvSpPr>
            <a:spLocks noGrp="1"/>
          </p:cNvSpPr>
          <p:nvPr>
            <p:ph idx="1"/>
          </p:nvPr>
        </p:nvSpPr>
        <p:spPr>
          <a:xfrm>
            <a:off x="899592" y="980728"/>
            <a:ext cx="8064896" cy="5472608"/>
          </a:xfrm>
        </p:spPr>
        <p:txBody>
          <a:bodyPr>
            <a:normAutofit fontScale="85000" lnSpcReduction="20000"/>
          </a:bodyPr>
          <a:lstStyle/>
          <a:p>
            <a:r>
              <a:rPr lang="lt-LT" sz="2100" dirty="0"/>
              <a:t>Nuo 2012 m. profesinio orientavimo stebėsena yra „vientisa ir integrali valstybės švietimo ir mokslo stebėsenos dalis“</a:t>
            </a:r>
            <a:r>
              <a:rPr lang="lt-LT" sz="2100" baseline="30000" dirty="0"/>
              <a:t>1</a:t>
            </a:r>
          </a:p>
          <a:p>
            <a:r>
              <a:rPr lang="lt-LT" sz="2100" dirty="0"/>
              <a:t>„Ugdymo karjerai stebėsenos tikslas – renkant ir analizuojant duomenis apie ugdymo karjerai paslaugų organizavimą ir teikimą – ugdymo karjerai procesai, įskaitant ugdymo karjerai paslaugų organizavimui ir teikimui reikalingą indėlį, ugdymo karjerai paslaugų rezultatus, pasekmes ir poveikį, kontekstą, kuriame ugdymo karjerai paslaugos yra teikiamos bei naudojant švietimo, kitų valstybės registrų ir/ arba informacinių sistemų duomenis, sudaryti prielaidas kokybiškai funkcionuoti ugdymo karjerai sistemai, optimaliai paskirstyti žmogiškuosius, finansinius ir materialinius išteklius, analizuoti ir vertinti ugdymo karjerai sistemos būklę ir pokyčius, prognozuoti ugdymo karjerai sistemos kaitą“.</a:t>
            </a:r>
            <a:r>
              <a:rPr lang="lt-LT" sz="2100" baseline="30000" dirty="0"/>
              <a:t>2</a:t>
            </a:r>
          </a:p>
          <a:p>
            <a:r>
              <a:rPr lang="lt-LT" sz="2100" dirty="0"/>
              <a:t>Dešimtus metus Lietuvos mokinių neformaliojo švietimo centras rinko duomenis apie praėjusių 2021-2022 mokslo metų mokinių profesinio orientavimo (karjeros) paslaugas, šių paslaugų gavėjus ir teikėjus ugdymo karjerai stebėsenos informacinės sistemos (UKSIS) pagalba.</a:t>
            </a:r>
          </a:p>
          <a:p>
            <a:endParaRPr lang="lt-LT" sz="1800" dirty="0"/>
          </a:p>
          <a:p>
            <a:endParaRPr lang="lt-LT" sz="1800" dirty="0"/>
          </a:p>
          <a:p>
            <a:endParaRPr lang="lt-LT" sz="1800" dirty="0"/>
          </a:p>
          <a:p>
            <a:endParaRPr lang="lt-LT" sz="1800" dirty="0"/>
          </a:p>
          <a:p>
            <a:pPr marL="0" indent="0">
              <a:buNone/>
            </a:pPr>
            <a:r>
              <a:rPr lang="lt-LT" sz="1400" dirty="0"/>
              <a:t> 1 Profesinio orientavimo vykdymo tvarkos aprašas. Lietuvos Respublikos Vyriausybės </a:t>
            </a:r>
            <a:r>
              <a:rPr lang="nn-NO" sz="1400" dirty="0"/>
              <a:t>2022 m. rugpjūčio 24 d. Nr. 847</a:t>
            </a:r>
            <a:endParaRPr lang="lt-LT" sz="1400" dirty="0"/>
          </a:p>
          <a:p>
            <a:pPr marL="0" indent="0">
              <a:buNone/>
            </a:pPr>
            <a:r>
              <a:rPr lang="lt-LT" sz="1400" dirty="0"/>
              <a:t>2 Ugdymo karjerai stebėsenos modelio aprašas. </a:t>
            </a:r>
            <a:r>
              <a:rPr lang="lt-LT" sz="1100" dirty="0"/>
              <a:t>http://www.mukis.lt/lt/profesinio_orientavimo_paslaugos_mokyklose/stebesenos_modelis.html</a:t>
            </a:r>
          </a:p>
        </p:txBody>
      </p:sp>
    </p:spTree>
    <p:extLst>
      <p:ext uri="{BB962C8B-B14F-4D97-AF65-F5344CB8AC3E}">
        <p14:creationId xmlns:p14="http://schemas.microsoft.com/office/powerpoint/2010/main" val="2504802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54190" y="1119647"/>
            <a:ext cx="7704667" cy="365137"/>
          </a:xfrm>
        </p:spPr>
        <p:txBody>
          <a:bodyPr>
            <a:normAutofit fontScale="90000"/>
          </a:bodyPr>
          <a:lstStyle/>
          <a:p>
            <a:r>
              <a:rPr lang="lt-LT" sz="2400" b="1" dirty="0"/>
              <a:t>Mokinių karjeros planų rengimas</a:t>
            </a:r>
            <a:endParaRPr lang="lt-LT" sz="2400" dirty="0"/>
          </a:p>
        </p:txBody>
      </p:sp>
      <p:pic>
        <p:nvPicPr>
          <p:cNvPr id="5" name="mnu_sort_desc.gif"/>
          <p:cNvPicPr>
            <a:picLocks noChangeAspect="1"/>
          </p:cNvPicPr>
          <p:nvPr/>
        </p:nvPicPr>
        <p:blipFill>
          <a:blip r:embed="rId2" cstate="print"/>
          <a:stretch>
            <a:fillRect/>
          </a:stretch>
        </p:blipFill>
        <p:spPr>
          <a:xfrm>
            <a:off x="7327900" y="438150"/>
            <a:ext cx="95250" cy="95250"/>
          </a:xfrm>
          <a:prstGeom prst="rect">
            <a:avLst/>
          </a:prstGeom>
          <a:noFill/>
          <a:ln>
            <a:noFill/>
          </a:ln>
        </p:spPr>
      </p:pic>
      <p:sp>
        <p:nvSpPr>
          <p:cNvPr id="6" name="TextBox 5"/>
          <p:cNvSpPr txBox="1"/>
          <p:nvPr/>
        </p:nvSpPr>
        <p:spPr>
          <a:xfrm>
            <a:off x="1212672" y="1952543"/>
            <a:ext cx="7446185" cy="4524315"/>
          </a:xfrm>
          <a:prstGeom prst="rect">
            <a:avLst/>
          </a:prstGeom>
          <a:noFill/>
        </p:spPr>
        <p:txBody>
          <a:bodyPr wrap="square" lIns="91440" tIns="45720" rIns="91440" bIns="45720" rtlCol="0" anchor="t">
            <a:spAutoFit/>
          </a:bodyPr>
          <a:lstStyle/>
          <a:p>
            <a:pPr marL="285750" indent="-285750" algn="ctr">
              <a:buFont typeface="Arial" panose="020B0604020202020204" pitchFamily="34" charset="0"/>
              <a:buChar char="•"/>
            </a:pPr>
            <a:r>
              <a:rPr lang="lt-LT" b="1" dirty="0"/>
              <a:t>Karjeros planas </a:t>
            </a:r>
            <a:r>
              <a:rPr lang="lt-LT" dirty="0"/>
              <a:t>– tai veiksmų seka, padedanti siekti karjeros tikslų. </a:t>
            </a:r>
          </a:p>
          <a:p>
            <a:pPr algn="ctr"/>
            <a:r>
              <a:rPr lang="lt-LT" dirty="0"/>
              <a:t>Tai rezultato rodiklis, rodantis mokinių karjeros kompetencijų lygį.</a:t>
            </a:r>
          </a:p>
          <a:p>
            <a:pPr algn="ctr"/>
            <a:endParaRPr lang="lt-LT" dirty="0"/>
          </a:p>
          <a:p>
            <a:pPr marL="285750" indent="-285750" algn="ctr">
              <a:buFont typeface="Arial" panose="020B0604020202020204" pitchFamily="34" charset="0"/>
              <a:buChar char="•"/>
            </a:pPr>
            <a:r>
              <a:rPr lang="lt-LT" dirty="0"/>
              <a:t>2021-2022 </a:t>
            </a:r>
            <a:r>
              <a:rPr lang="lt-LT" dirty="0" err="1"/>
              <a:t>m.m</a:t>
            </a:r>
            <a:r>
              <a:rPr lang="lt-LT" dirty="0"/>
              <a:t>. rengė savo karjeros planą apie 25 </a:t>
            </a:r>
            <a:r>
              <a:rPr lang="lt-LT" dirty="0" err="1"/>
              <a:t>proc.mokinių</a:t>
            </a:r>
            <a:r>
              <a:rPr lang="lt-LT" dirty="0"/>
              <a:t>  iš pateikusiųjų duomenis mokyklų  (arba kas penktas mokinys šalyje). </a:t>
            </a:r>
          </a:p>
          <a:p>
            <a:pPr marL="285750" indent="-285750" algn="ctr">
              <a:buFont typeface="Arial" panose="020B0604020202020204" pitchFamily="34" charset="0"/>
              <a:buChar char="•"/>
            </a:pPr>
            <a:endParaRPr lang="lt-LT" dirty="0"/>
          </a:p>
          <a:p>
            <a:pPr marL="285750" indent="-285750" algn="ctr">
              <a:buFont typeface="Arial" panose="020B0604020202020204" pitchFamily="34" charset="0"/>
              <a:buChar char="•"/>
            </a:pPr>
            <a:endParaRPr lang="lt-LT" dirty="0"/>
          </a:p>
          <a:p>
            <a:pPr marL="285750" indent="-285750" algn="ctr">
              <a:buFont typeface="Arial" panose="020B0604020202020204" pitchFamily="34" charset="0"/>
              <a:buChar char="•"/>
            </a:pPr>
            <a:endParaRPr lang="lt-LT" dirty="0"/>
          </a:p>
          <a:p>
            <a:pPr algn="ctr"/>
            <a:endParaRPr lang="lt-LT" dirty="0"/>
          </a:p>
          <a:p>
            <a:pPr marL="285750" indent="-285750" algn="ctr">
              <a:buFont typeface="Arial" panose="020B0604020202020204" pitchFamily="34" charset="0"/>
              <a:buChar char="•"/>
            </a:pPr>
            <a:endParaRPr lang="lt-LT" dirty="0"/>
          </a:p>
          <a:p>
            <a:pPr marL="285750" indent="-285750" algn="ctr">
              <a:buFont typeface="Arial" panose="020B0604020202020204" pitchFamily="34" charset="0"/>
              <a:buChar char="•"/>
            </a:pPr>
            <a:r>
              <a:rPr lang="lt-LT" dirty="0"/>
              <a:t>Per paskutinius trejus metus didesnė  dalis rengusių planą buvo bendrojo ugdymo mokyklose (apie 30 proc.) ir perpus mažiau profesinio ugdymo įstaigose (apie 11 proc.).  </a:t>
            </a:r>
          </a:p>
          <a:p>
            <a:pPr marL="285750" indent="-285750" algn="ctr">
              <a:buFont typeface="Arial" panose="020B0604020202020204" pitchFamily="34" charset="0"/>
              <a:buChar char="•"/>
            </a:pPr>
            <a:r>
              <a:rPr lang="lt-LT" dirty="0"/>
              <a:t>Tačiau kiekybinė rodiklio išraiška neatspindi, kiek pasirengti karjeros planai buvo naudingi paslaugų gavėjams.</a:t>
            </a:r>
            <a:endParaRPr lang="lt-LT"/>
          </a:p>
          <a:p>
            <a:endParaRPr lang="lt-LT" dirty="0"/>
          </a:p>
        </p:txBody>
      </p:sp>
      <p:sp>
        <p:nvSpPr>
          <p:cNvPr id="9" name="Stačiakampis 8"/>
          <p:cNvSpPr/>
          <p:nvPr/>
        </p:nvSpPr>
        <p:spPr>
          <a:xfrm>
            <a:off x="2446756" y="606719"/>
            <a:ext cx="4881144" cy="461665"/>
          </a:xfrm>
          <a:prstGeom prst="rect">
            <a:avLst/>
          </a:prstGeom>
        </p:spPr>
        <p:txBody>
          <a:bodyPr wrap="none">
            <a:spAutoFit/>
          </a:bodyPr>
          <a:lstStyle/>
          <a:p>
            <a:r>
              <a:rPr lang="lt-LT" sz="2400" dirty="0"/>
              <a:t>REZULTATO RODIKLIAI - APŽVALGA</a:t>
            </a:r>
          </a:p>
        </p:txBody>
      </p:sp>
      <p:pic>
        <p:nvPicPr>
          <p:cNvPr id="3" name="Picture 3">
            <a:extLst>
              <a:ext uri="{FF2B5EF4-FFF2-40B4-BE49-F238E27FC236}">
                <a16:creationId xmlns:a16="http://schemas.microsoft.com/office/drawing/2014/main" id="{8FC2C6FE-4946-8A26-B737-5C67B42520C0}"/>
              </a:ext>
            </a:extLst>
          </p:cNvPr>
          <p:cNvPicPr>
            <a:picLocks noChangeAspect="1"/>
          </p:cNvPicPr>
          <p:nvPr/>
        </p:nvPicPr>
        <p:blipFill>
          <a:blip r:embed="rId3"/>
          <a:stretch>
            <a:fillRect/>
          </a:stretch>
        </p:blipFill>
        <p:spPr>
          <a:xfrm>
            <a:off x="2812440" y="2693557"/>
            <a:ext cx="3792747" cy="268725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82133" y="457201"/>
            <a:ext cx="7704667" cy="379511"/>
          </a:xfrm>
        </p:spPr>
        <p:txBody>
          <a:bodyPr>
            <a:noAutofit/>
          </a:bodyPr>
          <a:lstStyle/>
          <a:p>
            <a:r>
              <a:rPr lang="lt-LT" sz="2000" b="1" dirty="0"/>
              <a:t>Iškritusiųjų iš mokymo sistemos dalis, 2021-2022 </a:t>
            </a:r>
            <a:r>
              <a:rPr lang="lt-LT" sz="2000" b="1" dirty="0" err="1"/>
              <a:t>m.m</a:t>
            </a:r>
            <a:r>
              <a:rPr lang="lt-LT" sz="2000" dirty="0"/>
              <a:t>.(1)</a:t>
            </a:r>
          </a:p>
        </p:txBody>
      </p:sp>
      <p:graphicFrame>
        <p:nvGraphicFramePr>
          <p:cNvPr id="4" name="Diagrama 3"/>
          <p:cNvGraphicFramePr/>
          <p:nvPr>
            <p:extLst>
              <p:ext uri="{D42A27DB-BD31-4B8C-83A1-F6EECF244321}">
                <p14:modId xmlns:p14="http://schemas.microsoft.com/office/powerpoint/2010/main" val="3827633370"/>
              </p:ext>
            </p:extLst>
          </p:nvPr>
        </p:nvGraphicFramePr>
        <p:xfrm>
          <a:off x="981944" y="2060848"/>
          <a:ext cx="7704856"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5" name="Stačiakampis 4"/>
          <p:cNvSpPr/>
          <p:nvPr/>
        </p:nvSpPr>
        <p:spPr>
          <a:xfrm>
            <a:off x="2134166" y="1107645"/>
            <a:ext cx="5966226" cy="1200329"/>
          </a:xfrm>
          <a:prstGeom prst="rect">
            <a:avLst/>
          </a:prstGeom>
        </p:spPr>
        <p:txBody>
          <a:bodyPr wrap="square">
            <a:spAutoFit/>
          </a:bodyPr>
          <a:lstStyle/>
          <a:p>
            <a:pPr algn="ctr"/>
            <a:r>
              <a:rPr lang="lt-LT" dirty="0"/>
              <a:t>2021-2022 </a:t>
            </a:r>
            <a:r>
              <a:rPr lang="lt-LT" dirty="0" err="1"/>
              <a:t>m.m</a:t>
            </a:r>
            <a:r>
              <a:rPr lang="lt-LT" dirty="0"/>
              <a:t>. mokinių, po 10 klasės netęsiančių mokslo bendrojo ugdymo mokykloje, dalis buvo 1,84 proc., profesinio mokymo įstaigoje – 4,87 proc.</a:t>
            </a:r>
          </a:p>
          <a:p>
            <a:pPr algn="ctr"/>
            <a:endParaRPr lang="lt-LT" dirty="0"/>
          </a:p>
        </p:txBody>
      </p:sp>
    </p:spTree>
    <p:extLst>
      <p:ext uri="{BB962C8B-B14F-4D97-AF65-F5344CB8AC3E}">
        <p14:creationId xmlns:p14="http://schemas.microsoft.com/office/powerpoint/2010/main" val="714916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82133" y="457201"/>
            <a:ext cx="7704667" cy="379511"/>
          </a:xfrm>
        </p:spPr>
        <p:txBody>
          <a:bodyPr>
            <a:noAutofit/>
          </a:bodyPr>
          <a:lstStyle/>
          <a:p>
            <a:r>
              <a:rPr lang="lt-LT" sz="2000" b="1" dirty="0"/>
              <a:t>Iškritusiųjų iš mokymo sistemos dalis, 2021-2022 </a:t>
            </a:r>
            <a:r>
              <a:rPr lang="lt-LT" sz="2000" b="1" dirty="0" err="1"/>
              <a:t>m.m</a:t>
            </a:r>
            <a:r>
              <a:rPr lang="lt-LT" sz="2000" dirty="0"/>
              <a:t>.(2)</a:t>
            </a:r>
          </a:p>
        </p:txBody>
      </p:sp>
      <p:graphicFrame>
        <p:nvGraphicFramePr>
          <p:cNvPr id="4" name="Diagrama 3"/>
          <p:cNvGraphicFramePr/>
          <p:nvPr>
            <p:extLst>
              <p:ext uri="{D42A27DB-BD31-4B8C-83A1-F6EECF244321}">
                <p14:modId xmlns:p14="http://schemas.microsoft.com/office/powerpoint/2010/main" val="683781132"/>
              </p:ext>
            </p:extLst>
          </p:nvPr>
        </p:nvGraphicFramePr>
        <p:xfrm>
          <a:off x="1403648" y="2566155"/>
          <a:ext cx="6318076" cy="3402112"/>
        </p:xfrm>
        <a:graphic>
          <a:graphicData uri="http://schemas.openxmlformats.org/drawingml/2006/chart">
            <c:chart xmlns:c="http://schemas.openxmlformats.org/drawingml/2006/chart" xmlns:r="http://schemas.openxmlformats.org/officeDocument/2006/relationships" r:id="rId2"/>
          </a:graphicData>
        </a:graphic>
      </p:graphicFrame>
      <p:sp>
        <p:nvSpPr>
          <p:cNvPr id="5" name="Stačiakampis 4"/>
          <p:cNvSpPr/>
          <p:nvPr/>
        </p:nvSpPr>
        <p:spPr>
          <a:xfrm>
            <a:off x="2116418" y="1235386"/>
            <a:ext cx="5436096" cy="923330"/>
          </a:xfrm>
          <a:prstGeom prst="rect">
            <a:avLst/>
          </a:prstGeom>
        </p:spPr>
        <p:txBody>
          <a:bodyPr wrap="square">
            <a:spAutoFit/>
          </a:bodyPr>
          <a:lstStyle/>
          <a:p>
            <a:pPr algn="ctr"/>
            <a:r>
              <a:rPr lang="lt-LT" dirty="0"/>
              <a:t>Mokinių, po 12 klasės netęsiančių mokslo profesinio mokymo įstaigoje, kolegijoje ar universitete, dalis sudarė  13,87%.</a:t>
            </a:r>
          </a:p>
        </p:txBody>
      </p:sp>
    </p:spTree>
    <p:extLst>
      <p:ext uri="{BB962C8B-B14F-4D97-AF65-F5344CB8AC3E}">
        <p14:creationId xmlns:p14="http://schemas.microsoft.com/office/powerpoint/2010/main" val="800043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CC1EB2-4CA5-FE57-FD13-222535FAB36C}"/>
              </a:ext>
            </a:extLst>
          </p:cNvPr>
          <p:cNvSpPr>
            <a:spLocks noGrp="1"/>
          </p:cNvSpPr>
          <p:nvPr>
            <p:ph type="title"/>
          </p:nvPr>
        </p:nvSpPr>
        <p:spPr>
          <a:xfrm>
            <a:off x="2823831" y="836712"/>
            <a:ext cx="5736430" cy="842701"/>
          </a:xfrm>
        </p:spPr>
        <p:txBody>
          <a:bodyPr>
            <a:normAutofit fontScale="90000"/>
          </a:bodyPr>
          <a:lstStyle/>
          <a:p>
            <a:pPr>
              <a:lnSpc>
                <a:spcPct val="90000"/>
              </a:lnSpc>
            </a:pPr>
            <a:r>
              <a:rPr lang="lt-LT" sz="2700" cap="all" dirty="0"/>
              <a:t>Išvados ir </a:t>
            </a:r>
            <a:r>
              <a:rPr lang="lt-LT" sz="2700" dirty="0"/>
              <a:t>PASIŪLYMAI (1) </a:t>
            </a:r>
            <a:br>
              <a:rPr lang="lt-LT" sz="2700" dirty="0"/>
            </a:br>
            <a:r>
              <a:rPr lang="lt-LT" sz="2700" dirty="0"/>
              <a:t>Ugdymo karjerai stebėsenos rodiklių atnaujinimui</a:t>
            </a:r>
            <a:br>
              <a:rPr lang="lt-LT" sz="2800" dirty="0"/>
            </a:br>
            <a:endParaRPr lang="en-US" sz="1800" dirty="0"/>
          </a:p>
        </p:txBody>
      </p:sp>
      <p:sp>
        <p:nvSpPr>
          <p:cNvPr id="29"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0"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1"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3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a:extLst>
              <a:ext uri="{FF2B5EF4-FFF2-40B4-BE49-F238E27FC236}">
                <a16:creationId xmlns:a16="http://schemas.microsoft.com/office/drawing/2014/main" id="{70537F14-BDEE-933D-862A-1AF26E516983}"/>
              </a:ext>
            </a:extLst>
          </p:cNvPr>
          <p:cNvSpPr>
            <a:spLocks noGrp="1"/>
          </p:cNvSpPr>
          <p:nvPr>
            <p:ph idx="1"/>
          </p:nvPr>
        </p:nvSpPr>
        <p:spPr>
          <a:xfrm>
            <a:off x="2987824" y="1772816"/>
            <a:ext cx="5937734" cy="4752528"/>
          </a:xfrm>
        </p:spPr>
        <p:txBody>
          <a:bodyPr anchor="t">
            <a:normAutofit fontScale="70000" lnSpcReduction="20000"/>
          </a:bodyPr>
          <a:lstStyle/>
          <a:p>
            <a:pPr marL="0" indent="0">
              <a:buNone/>
            </a:pPr>
            <a:r>
              <a:rPr lang="lt-LT" sz="2100" dirty="0"/>
              <a:t>Siekiant ugdymo karjerai sistemos efektyvumo, reikalinga turėti veiksmingus tiek kiekybinius, tiek kokybinius stebėsenos rodiklius. Dešimtmetį yra renkami tik kiekybiniai rodikliai.</a:t>
            </a:r>
            <a:r>
              <a:rPr lang="lt-LT" sz="2100" baseline="30000" dirty="0"/>
              <a:t>1</a:t>
            </a:r>
          </a:p>
          <a:p>
            <a:pPr marL="0" indent="0">
              <a:buNone/>
            </a:pPr>
            <a:r>
              <a:rPr lang="lt-LT" sz="2100" dirty="0"/>
              <a:t>P</a:t>
            </a:r>
            <a:r>
              <a:rPr lang="en-US" sz="2100" dirty="0" err="1"/>
              <a:t>rofesinio</a:t>
            </a:r>
            <a:r>
              <a:rPr lang="en-US" sz="2100" dirty="0"/>
              <a:t> </a:t>
            </a:r>
            <a:r>
              <a:rPr lang="en-US" sz="2100" dirty="0" err="1"/>
              <a:t>orientavimo</a:t>
            </a:r>
            <a:r>
              <a:rPr lang="en-US" sz="2100" dirty="0"/>
              <a:t> </a:t>
            </a:r>
            <a:r>
              <a:rPr lang="en-US" sz="2100" dirty="0" err="1"/>
              <a:t>finansavimo</a:t>
            </a:r>
            <a:r>
              <a:rPr lang="en-US" sz="2100" dirty="0"/>
              <a:t> </a:t>
            </a:r>
            <a:r>
              <a:rPr lang="en-US" sz="2100" dirty="0" err="1"/>
              <a:t>rodiklis</a:t>
            </a:r>
            <a:r>
              <a:rPr lang="en-US" sz="2100" dirty="0"/>
              <a:t> </a:t>
            </a:r>
            <a:r>
              <a:rPr lang="en-US" sz="2100" dirty="0" err="1"/>
              <a:t>yra</a:t>
            </a:r>
            <a:r>
              <a:rPr lang="en-US" sz="2100" dirty="0"/>
              <a:t> </a:t>
            </a:r>
            <a:r>
              <a:rPr lang="en-US" sz="2100" dirty="0" err="1"/>
              <a:t>vienas</a:t>
            </a:r>
            <a:r>
              <a:rPr lang="en-US" sz="2100" dirty="0"/>
              <a:t> </a:t>
            </a:r>
            <a:r>
              <a:rPr lang="en-US" sz="2100" dirty="0" err="1"/>
              <a:t>neaiš</a:t>
            </a:r>
            <a:r>
              <a:rPr lang="lt-LT" sz="2100" dirty="0" err="1"/>
              <a:t>kesnių</a:t>
            </a:r>
            <a:r>
              <a:rPr lang="lt-LT" sz="2100" dirty="0"/>
              <a:t> </a:t>
            </a:r>
            <a:r>
              <a:rPr lang="en-US" sz="2100" dirty="0"/>
              <a:t> UKSIS </a:t>
            </a:r>
            <a:r>
              <a:rPr lang="en-US" sz="2100" dirty="0" err="1"/>
              <a:t>duomenų</a:t>
            </a:r>
            <a:r>
              <a:rPr lang="en-US" sz="2100" dirty="0"/>
              <a:t> </a:t>
            </a:r>
            <a:r>
              <a:rPr lang="en-US" sz="2100" dirty="0" err="1"/>
              <a:t>teikėjams</a:t>
            </a:r>
            <a:r>
              <a:rPr lang="en-US" sz="2100" dirty="0"/>
              <a:t>. UKSIS </a:t>
            </a:r>
            <a:r>
              <a:rPr lang="en-US" sz="2100" dirty="0" err="1"/>
              <a:t>pagalba</a:t>
            </a:r>
            <a:r>
              <a:rPr lang="en-US" sz="2100" dirty="0"/>
              <a:t> </a:t>
            </a:r>
            <a:r>
              <a:rPr lang="en-US" sz="2100" dirty="0" err="1"/>
              <a:t>sudėtinga</a:t>
            </a:r>
            <a:r>
              <a:rPr lang="en-US" sz="2100" dirty="0"/>
              <a:t> </a:t>
            </a:r>
            <a:r>
              <a:rPr lang="en-US" sz="2100" dirty="0" err="1"/>
              <a:t>tiksliai</a:t>
            </a:r>
            <a:r>
              <a:rPr lang="en-US" sz="2100" dirty="0"/>
              <a:t> </a:t>
            </a:r>
            <a:r>
              <a:rPr lang="en-US" sz="2100" dirty="0" err="1"/>
              <a:t>apskaityti</a:t>
            </a:r>
            <a:r>
              <a:rPr lang="en-US" sz="2100" dirty="0"/>
              <a:t> </a:t>
            </a:r>
            <a:r>
              <a:rPr lang="en-US" sz="2100" dirty="0" err="1"/>
              <a:t>panaudotas</a:t>
            </a:r>
            <a:r>
              <a:rPr lang="en-US" sz="2100" dirty="0"/>
              <a:t> </a:t>
            </a:r>
            <a:r>
              <a:rPr lang="en-US" sz="2100" dirty="0" err="1"/>
              <a:t>profesinio</a:t>
            </a:r>
            <a:r>
              <a:rPr lang="en-US" sz="2100" dirty="0"/>
              <a:t> </a:t>
            </a:r>
            <a:r>
              <a:rPr lang="en-US" sz="2100" dirty="0" err="1"/>
              <a:t>orientavimo</a:t>
            </a:r>
            <a:r>
              <a:rPr lang="en-US" sz="2100" dirty="0"/>
              <a:t> </a:t>
            </a:r>
            <a:r>
              <a:rPr lang="en-US" sz="2100" dirty="0" err="1"/>
              <a:t>lėšas</a:t>
            </a:r>
            <a:r>
              <a:rPr lang="en-US" sz="2100" dirty="0"/>
              <a:t>. </a:t>
            </a:r>
            <a:r>
              <a:rPr lang="en-US" sz="2100" dirty="0" err="1"/>
              <a:t>Išlieka</a:t>
            </a:r>
            <a:r>
              <a:rPr lang="en-US" sz="2100" dirty="0"/>
              <a:t> </a:t>
            </a:r>
            <a:r>
              <a:rPr lang="en-US" sz="2100" dirty="0" err="1"/>
              <a:t>problema</a:t>
            </a:r>
            <a:r>
              <a:rPr lang="en-US" sz="2100" dirty="0"/>
              <a:t> - "</a:t>
            </a:r>
            <a:r>
              <a:rPr lang="en-US" sz="2100" dirty="0" err="1"/>
              <a:t>klasės</a:t>
            </a:r>
            <a:r>
              <a:rPr lang="en-US" sz="2100" dirty="0"/>
              <a:t> </a:t>
            </a:r>
            <a:r>
              <a:rPr lang="en-US" sz="2100" dirty="0" err="1"/>
              <a:t>krepšelyje</a:t>
            </a:r>
            <a:r>
              <a:rPr lang="en-US" sz="2100" dirty="0"/>
              <a:t>" </a:t>
            </a:r>
            <a:r>
              <a:rPr lang="en-US" sz="2100" dirty="0" err="1"/>
              <a:t>apjungtos</a:t>
            </a:r>
            <a:r>
              <a:rPr lang="en-US" sz="2100" dirty="0"/>
              <a:t> </a:t>
            </a:r>
            <a:r>
              <a:rPr lang="en-US" sz="2100" dirty="0" err="1"/>
              <a:t>lėšos</a:t>
            </a:r>
            <a:r>
              <a:rPr lang="en-US" sz="2100" dirty="0"/>
              <a:t> </a:t>
            </a:r>
            <a:r>
              <a:rPr lang="en-US" sz="2100" dirty="0" err="1"/>
              <a:t>mokinių</a:t>
            </a:r>
            <a:r>
              <a:rPr lang="en-US" sz="2100" dirty="0"/>
              <a:t> </a:t>
            </a:r>
            <a:r>
              <a:rPr lang="en-US" sz="2100" dirty="0" err="1"/>
              <a:t>pažintinei</a:t>
            </a:r>
            <a:r>
              <a:rPr lang="en-US" sz="2100" dirty="0"/>
              <a:t> </a:t>
            </a:r>
            <a:r>
              <a:rPr lang="en-US" sz="2100" dirty="0" err="1"/>
              <a:t>veiklai</a:t>
            </a:r>
            <a:r>
              <a:rPr lang="en-US" sz="2100" dirty="0"/>
              <a:t> </a:t>
            </a:r>
            <a:r>
              <a:rPr lang="en-US" sz="2100" dirty="0" err="1"/>
              <a:t>ir</a:t>
            </a:r>
            <a:r>
              <a:rPr lang="en-US" sz="2100" dirty="0"/>
              <a:t> </a:t>
            </a:r>
            <a:r>
              <a:rPr lang="en-US" sz="2100" dirty="0" err="1"/>
              <a:t>mokinių</a:t>
            </a:r>
            <a:r>
              <a:rPr lang="en-US" sz="2100" dirty="0"/>
              <a:t> </a:t>
            </a:r>
            <a:r>
              <a:rPr lang="en-US" sz="2100" dirty="0" err="1"/>
              <a:t>profesiniam</a:t>
            </a:r>
            <a:r>
              <a:rPr lang="en-US" sz="2100" dirty="0"/>
              <a:t> </a:t>
            </a:r>
            <a:r>
              <a:rPr lang="en-US" sz="2100" dirty="0" err="1"/>
              <a:t>orientavimui</a:t>
            </a:r>
            <a:r>
              <a:rPr lang="en-US" sz="2100" dirty="0"/>
              <a:t>.</a:t>
            </a:r>
            <a:endParaRPr lang="lt-LT" sz="2100" dirty="0"/>
          </a:p>
          <a:p>
            <a:pPr marL="0" indent="0">
              <a:buNone/>
            </a:pPr>
            <a:endParaRPr lang="en-US" sz="1900" dirty="0"/>
          </a:p>
          <a:p>
            <a:pPr marL="457200" indent="-457200">
              <a:buFont typeface="+mj-lt"/>
              <a:buAutoNum type="arabicPeriod"/>
            </a:pPr>
            <a:r>
              <a:rPr lang="lt-LT" sz="2000" dirty="0"/>
              <a:t>Pasitelkus akademinę bendruomenę atnaujinti kiekybinius bei išgryninti kokybinius ugdymo karjerai stebėsenos rodiklius.  </a:t>
            </a:r>
          </a:p>
          <a:p>
            <a:pPr marL="457200" indent="-457200">
              <a:buFont typeface="+mj-lt"/>
              <a:buAutoNum type="arabicPeriod"/>
            </a:pPr>
            <a:r>
              <a:rPr lang="lt-LT" sz="2000" dirty="0"/>
              <a:t>Patvirtinti aktualų kokybinių ir kiekybinių ugdymo karjerai stebėsenos rodiklių aprašą.</a:t>
            </a:r>
          </a:p>
          <a:p>
            <a:pPr marL="457200" indent="-457200">
              <a:buFont typeface="+mj-lt"/>
              <a:buAutoNum type="arabicPeriod"/>
            </a:pPr>
            <a:r>
              <a:rPr lang="en-US" sz="2000" dirty="0"/>
              <a:t>Išgryninti </a:t>
            </a:r>
            <a:r>
              <a:rPr lang="en-US" sz="2000" dirty="0" err="1"/>
              <a:t>profesinio</a:t>
            </a:r>
            <a:r>
              <a:rPr lang="en-US" sz="2000" dirty="0"/>
              <a:t> </a:t>
            </a:r>
            <a:r>
              <a:rPr lang="en-US" sz="2000" dirty="0" err="1"/>
              <a:t>orientavimo</a:t>
            </a:r>
            <a:r>
              <a:rPr lang="en-US" sz="2000" dirty="0"/>
              <a:t> </a:t>
            </a:r>
            <a:r>
              <a:rPr lang="en-US" sz="2000" dirty="0" err="1"/>
              <a:t>finansavimo</a:t>
            </a:r>
            <a:r>
              <a:rPr lang="en-US" sz="2000" dirty="0"/>
              <a:t>  </a:t>
            </a:r>
            <a:r>
              <a:rPr lang="en-US" sz="2000" dirty="0" err="1"/>
              <a:t>metodiką</a:t>
            </a:r>
            <a:r>
              <a:rPr lang="en-US" sz="2000" dirty="0"/>
              <a:t>.</a:t>
            </a:r>
          </a:p>
          <a:p>
            <a:endParaRPr lang="lt-LT" sz="2000" dirty="0"/>
          </a:p>
          <a:p>
            <a:pPr marL="0" indent="0">
              <a:buNone/>
            </a:pPr>
            <a:r>
              <a:rPr lang="lt-LT" sz="1500" dirty="0"/>
              <a:t> </a:t>
            </a:r>
          </a:p>
          <a:p>
            <a:pPr marL="0" indent="0">
              <a:buNone/>
            </a:pPr>
            <a:endParaRPr lang="lt-LT" sz="2000" dirty="0"/>
          </a:p>
          <a:p>
            <a:endParaRPr lang="lt-LT" sz="2000" dirty="0"/>
          </a:p>
          <a:p>
            <a:pPr marL="0" indent="0">
              <a:buNone/>
            </a:pPr>
            <a:r>
              <a:rPr lang="lt-LT" sz="1700" dirty="0"/>
              <a:t>1 Valstybinio audito ataskaita „Kaip organizuojamas ir vykdomas mokinių profesinis orientavimas“, Vilnius, 2014</a:t>
            </a:r>
            <a:endParaRPr lang="en-US" sz="1700" dirty="0"/>
          </a:p>
        </p:txBody>
      </p:sp>
    </p:spTree>
    <p:extLst>
      <p:ext uri="{BB962C8B-B14F-4D97-AF65-F5344CB8AC3E}">
        <p14:creationId xmlns:p14="http://schemas.microsoft.com/office/powerpoint/2010/main" val="1547095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CC1EB2-4CA5-FE57-FD13-222535FAB36C}"/>
              </a:ext>
            </a:extLst>
          </p:cNvPr>
          <p:cNvSpPr>
            <a:spLocks noGrp="1"/>
          </p:cNvSpPr>
          <p:nvPr>
            <p:ph type="title"/>
          </p:nvPr>
        </p:nvSpPr>
        <p:spPr>
          <a:xfrm>
            <a:off x="2835924" y="332656"/>
            <a:ext cx="5736430" cy="842701"/>
          </a:xfrm>
        </p:spPr>
        <p:txBody>
          <a:bodyPr>
            <a:normAutofit fontScale="90000"/>
          </a:bodyPr>
          <a:lstStyle/>
          <a:p>
            <a:pPr>
              <a:lnSpc>
                <a:spcPct val="90000"/>
              </a:lnSpc>
            </a:pPr>
            <a:r>
              <a:rPr lang="lt-LT" sz="2800" cap="all" dirty="0"/>
              <a:t>IŠVADOS ir </a:t>
            </a:r>
            <a:r>
              <a:rPr lang="lt-LT" sz="2800" dirty="0"/>
              <a:t>PASIŪLYMAI(2) </a:t>
            </a:r>
            <a:br>
              <a:rPr lang="lt-LT" sz="2800" dirty="0"/>
            </a:br>
            <a:r>
              <a:rPr lang="lt-LT" sz="2200" dirty="0"/>
              <a:t>Ugdymo karjerai stebėsenos duomenų surinkimui</a:t>
            </a:r>
            <a:br>
              <a:rPr lang="lt-LT" sz="2800" dirty="0"/>
            </a:br>
            <a:endParaRPr lang="en-US" sz="1800" dirty="0"/>
          </a:p>
        </p:txBody>
      </p:sp>
      <p:sp>
        <p:nvSpPr>
          <p:cNvPr id="29"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0"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1"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3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a:extLst>
              <a:ext uri="{FF2B5EF4-FFF2-40B4-BE49-F238E27FC236}">
                <a16:creationId xmlns:a16="http://schemas.microsoft.com/office/drawing/2014/main" id="{70537F14-BDEE-933D-862A-1AF26E516983}"/>
              </a:ext>
            </a:extLst>
          </p:cNvPr>
          <p:cNvSpPr>
            <a:spLocks noGrp="1"/>
          </p:cNvSpPr>
          <p:nvPr>
            <p:ph idx="1"/>
          </p:nvPr>
        </p:nvSpPr>
        <p:spPr>
          <a:xfrm>
            <a:off x="2921056" y="1628800"/>
            <a:ext cx="5918446" cy="4505882"/>
          </a:xfrm>
        </p:spPr>
        <p:txBody>
          <a:bodyPr anchor="t">
            <a:normAutofit/>
          </a:bodyPr>
          <a:lstStyle/>
          <a:p>
            <a:pPr marL="0" indent="0">
              <a:buNone/>
            </a:pPr>
            <a:r>
              <a:rPr lang="lt-LT" sz="1600" dirty="0"/>
              <a:t>	Pagal</a:t>
            </a:r>
            <a:r>
              <a:rPr lang="en-US" sz="1600" dirty="0"/>
              <a:t> 2022 08 24 </a:t>
            </a:r>
            <a:r>
              <a:rPr lang="en-US" sz="1600" dirty="0" err="1"/>
              <a:t>Profesinio</a:t>
            </a:r>
            <a:r>
              <a:rPr lang="en-US" sz="1600" dirty="0"/>
              <a:t> </a:t>
            </a:r>
            <a:r>
              <a:rPr lang="en-US" sz="1600" dirty="0" err="1"/>
              <a:t>orientavimo</a:t>
            </a:r>
            <a:r>
              <a:rPr lang="en-US" sz="1600" dirty="0"/>
              <a:t> </a:t>
            </a:r>
            <a:r>
              <a:rPr lang="en-US" sz="1600" dirty="0" err="1"/>
              <a:t>teikimo</a:t>
            </a:r>
            <a:r>
              <a:rPr lang="en-US" sz="1600" dirty="0"/>
              <a:t> </a:t>
            </a:r>
            <a:r>
              <a:rPr lang="en-US" sz="1600" dirty="0" err="1"/>
              <a:t>tvarkos</a:t>
            </a:r>
            <a:r>
              <a:rPr lang="en-US" sz="1600" dirty="0"/>
              <a:t> </a:t>
            </a:r>
            <a:r>
              <a:rPr lang="en-US" sz="1600" dirty="0" err="1"/>
              <a:t>aprašo</a:t>
            </a:r>
            <a:r>
              <a:rPr lang="en-US" sz="1600" dirty="0"/>
              <a:t> 17 p., </a:t>
            </a:r>
            <a:r>
              <a:rPr lang="en-US" sz="1600" dirty="0" err="1"/>
              <a:t>profesinio</a:t>
            </a:r>
            <a:r>
              <a:rPr lang="en-US" sz="1600" dirty="0"/>
              <a:t> </a:t>
            </a:r>
            <a:r>
              <a:rPr lang="en-US" sz="1600" dirty="0" err="1"/>
              <a:t>orientavimo</a:t>
            </a:r>
            <a:r>
              <a:rPr lang="en-US" sz="1600" dirty="0"/>
              <a:t> </a:t>
            </a:r>
            <a:r>
              <a:rPr lang="en-US" sz="1600" dirty="0" err="1"/>
              <a:t>paslaug</a:t>
            </a:r>
            <a:r>
              <a:rPr lang="lt-LT" sz="1600" dirty="0"/>
              <a:t>o</a:t>
            </a:r>
            <a:r>
              <a:rPr lang="en-US" sz="1600" dirty="0"/>
              <a:t>s </a:t>
            </a:r>
            <a:r>
              <a:rPr lang="en-US" sz="1600" dirty="0" err="1"/>
              <a:t>pradeda</a:t>
            </a:r>
            <a:r>
              <a:rPr lang="lt-LT" sz="1600" dirty="0"/>
              <a:t>mos</a:t>
            </a:r>
            <a:r>
              <a:rPr lang="en-US" sz="1600" dirty="0"/>
              <a:t> </a:t>
            </a:r>
            <a:r>
              <a:rPr lang="en-US" sz="1600" dirty="0" err="1"/>
              <a:t>teikti</a:t>
            </a:r>
            <a:r>
              <a:rPr lang="en-US" sz="1600" dirty="0"/>
              <a:t> </a:t>
            </a:r>
            <a:r>
              <a:rPr lang="en-US" sz="1600" dirty="0" err="1"/>
              <a:t>ir</a:t>
            </a:r>
            <a:r>
              <a:rPr lang="en-US" sz="1600" dirty="0"/>
              <a:t> 1-4 </a:t>
            </a:r>
            <a:r>
              <a:rPr lang="en-US" sz="1600" dirty="0" err="1"/>
              <a:t>klasių</a:t>
            </a:r>
            <a:r>
              <a:rPr lang="en-US" sz="1600" dirty="0"/>
              <a:t> </a:t>
            </a:r>
            <a:r>
              <a:rPr lang="en-US" sz="1600" dirty="0" err="1"/>
              <a:t>mokiniams</a:t>
            </a:r>
            <a:r>
              <a:rPr lang="lt-LT" sz="1600" dirty="0"/>
              <a:t>. Taip pat i</a:t>
            </a:r>
            <a:r>
              <a:rPr lang="en-US" sz="1600" dirty="0" err="1"/>
              <a:t>ki</a:t>
            </a:r>
            <a:r>
              <a:rPr lang="en-US" sz="1600" dirty="0"/>
              <a:t> </a:t>
            </a:r>
            <a:r>
              <a:rPr lang="en-US" sz="1600" dirty="0" err="1"/>
              <a:t>šiol</a:t>
            </a:r>
            <a:r>
              <a:rPr lang="en-US" sz="1600" dirty="0"/>
              <a:t> </a:t>
            </a:r>
            <a:r>
              <a:rPr lang="en-US" sz="1600" dirty="0" err="1"/>
              <a:t>nėra</a:t>
            </a:r>
            <a:r>
              <a:rPr lang="en-US" sz="1600" dirty="0"/>
              <a:t> </a:t>
            </a:r>
            <a:r>
              <a:rPr lang="en-US" sz="1600" dirty="0" err="1"/>
              <a:t>renkami</a:t>
            </a:r>
            <a:r>
              <a:rPr lang="en-US" sz="1600" dirty="0"/>
              <a:t> </a:t>
            </a:r>
            <a:r>
              <a:rPr lang="en-US" sz="1600" dirty="0" err="1"/>
              <a:t>Regioninių</a:t>
            </a:r>
            <a:r>
              <a:rPr lang="en-US" sz="1600" dirty="0"/>
              <a:t> </a:t>
            </a:r>
            <a:r>
              <a:rPr lang="en-US" sz="1600" dirty="0" err="1"/>
              <a:t>karjeros</a:t>
            </a:r>
            <a:r>
              <a:rPr lang="en-US" sz="1600" dirty="0"/>
              <a:t> </a:t>
            </a:r>
            <a:r>
              <a:rPr lang="en-US" sz="1600" dirty="0" err="1"/>
              <a:t>centrų</a:t>
            </a:r>
            <a:r>
              <a:rPr lang="en-US" sz="1600" dirty="0"/>
              <a:t> </a:t>
            </a:r>
            <a:r>
              <a:rPr lang="en-US" sz="1600" dirty="0" err="1"/>
              <a:t>veiklos</a:t>
            </a:r>
            <a:r>
              <a:rPr lang="en-US" sz="1600" dirty="0"/>
              <a:t> </a:t>
            </a:r>
            <a:r>
              <a:rPr lang="en-US" sz="1600" dirty="0" err="1"/>
              <a:t>rezultatai</a:t>
            </a:r>
            <a:r>
              <a:rPr lang="en-US" sz="1600" dirty="0"/>
              <a:t> </a:t>
            </a:r>
            <a:r>
              <a:rPr lang="en-US" sz="1600" dirty="0" err="1"/>
              <a:t>pagal</a:t>
            </a:r>
            <a:r>
              <a:rPr lang="en-US" sz="1600" dirty="0"/>
              <a:t> </a:t>
            </a:r>
            <a:r>
              <a:rPr lang="en-US" sz="1600" dirty="0" err="1"/>
              <a:t>vieningus</a:t>
            </a:r>
            <a:r>
              <a:rPr lang="en-US" sz="1600" dirty="0"/>
              <a:t>  </a:t>
            </a:r>
            <a:r>
              <a:rPr lang="en-US" sz="1600" dirty="0" err="1"/>
              <a:t>rodiklius</a:t>
            </a:r>
            <a:r>
              <a:rPr lang="en-US" sz="1600" dirty="0"/>
              <a:t>.</a:t>
            </a:r>
            <a:r>
              <a:rPr lang="lt-LT" sz="1600" dirty="0"/>
              <a:t> </a:t>
            </a:r>
            <a:r>
              <a:rPr lang="en-US" sz="1600" dirty="0"/>
              <a:t>Siekiant </a:t>
            </a:r>
            <a:r>
              <a:rPr lang="en-US" sz="1600" dirty="0" err="1"/>
              <a:t>profesinio</a:t>
            </a:r>
            <a:r>
              <a:rPr lang="en-US" sz="1600" dirty="0"/>
              <a:t> </a:t>
            </a:r>
            <a:r>
              <a:rPr lang="en-US" sz="1600" dirty="0" err="1"/>
              <a:t>orientavimo</a:t>
            </a:r>
            <a:r>
              <a:rPr lang="en-US" sz="1600" dirty="0"/>
              <a:t> </a:t>
            </a:r>
            <a:r>
              <a:rPr lang="en-US" sz="1600" dirty="0" err="1"/>
              <a:t>paslaugų</a:t>
            </a:r>
            <a:r>
              <a:rPr lang="en-US" sz="1600" dirty="0"/>
              <a:t> </a:t>
            </a:r>
            <a:r>
              <a:rPr lang="en-US" sz="1600" dirty="0" err="1"/>
              <a:t>kokybės</a:t>
            </a:r>
            <a:r>
              <a:rPr lang="en-US" sz="1600" dirty="0"/>
              <a:t>, </a:t>
            </a:r>
            <a:r>
              <a:rPr lang="en-US" sz="1600" dirty="0" err="1"/>
              <a:t>būtina</a:t>
            </a:r>
            <a:r>
              <a:rPr lang="en-US" sz="1600" dirty="0"/>
              <a:t> </a:t>
            </a:r>
            <a:r>
              <a:rPr lang="en-US" sz="1600" dirty="0" err="1"/>
              <a:t>visų</a:t>
            </a:r>
            <a:r>
              <a:rPr lang="en-US" sz="1600" dirty="0"/>
              <a:t> </a:t>
            </a:r>
            <a:r>
              <a:rPr lang="en-US" sz="1600" dirty="0" err="1"/>
              <a:t>profesinio</a:t>
            </a:r>
            <a:r>
              <a:rPr lang="en-US" sz="1600" dirty="0"/>
              <a:t> </a:t>
            </a:r>
            <a:r>
              <a:rPr lang="en-US" sz="1600" dirty="0" err="1"/>
              <a:t>orientavimo</a:t>
            </a:r>
            <a:r>
              <a:rPr lang="en-US" sz="1600" dirty="0"/>
              <a:t> </a:t>
            </a:r>
            <a:r>
              <a:rPr lang="en-US" sz="1600" dirty="0" err="1"/>
              <a:t>teikėjų</a:t>
            </a:r>
            <a:r>
              <a:rPr lang="en-US" sz="1600" dirty="0"/>
              <a:t> </a:t>
            </a:r>
            <a:r>
              <a:rPr lang="en-US" sz="1600" dirty="0" err="1"/>
              <a:t>veiklos</a:t>
            </a:r>
            <a:r>
              <a:rPr lang="en-US" sz="1600" dirty="0"/>
              <a:t> </a:t>
            </a:r>
            <a:r>
              <a:rPr lang="en-US" sz="1600" dirty="0" err="1"/>
              <a:t>ir</a:t>
            </a:r>
            <a:r>
              <a:rPr lang="en-US" sz="1600" dirty="0"/>
              <a:t> </a:t>
            </a:r>
            <a:r>
              <a:rPr lang="en-US" sz="1600" dirty="0" err="1"/>
              <a:t>rezultatų</a:t>
            </a:r>
            <a:r>
              <a:rPr lang="en-US" sz="1600" dirty="0"/>
              <a:t>  </a:t>
            </a:r>
            <a:r>
              <a:rPr lang="en-US" sz="1600" dirty="0" err="1"/>
              <a:t>stebėsena</a:t>
            </a:r>
            <a:r>
              <a:rPr lang="lt-LT" sz="1600" dirty="0"/>
              <a:t>. Kyla iššūkis integruoti į UKSIS naujus profesinio orientavimo tiekėjus, užtikrinti efektyvesnį duomenų surinkimą.</a:t>
            </a:r>
          </a:p>
          <a:p>
            <a:pPr marL="342900" indent="-342900">
              <a:buFont typeface="+mj-lt"/>
              <a:buAutoNum type="arabicPeriod"/>
            </a:pPr>
            <a:r>
              <a:rPr lang="en-US" sz="1600" dirty="0"/>
              <a:t>Spręsti </a:t>
            </a:r>
            <a:r>
              <a:rPr lang="en-US" sz="1600" dirty="0" err="1"/>
              <a:t>naujų</a:t>
            </a:r>
            <a:r>
              <a:rPr lang="en-US" sz="1600" dirty="0"/>
              <a:t> UKSIS </a:t>
            </a:r>
            <a:r>
              <a:rPr lang="en-US" sz="1600" dirty="0" err="1"/>
              <a:t>teikėjų</a:t>
            </a:r>
            <a:r>
              <a:rPr lang="en-US" sz="1600" dirty="0"/>
              <a:t> (</a:t>
            </a:r>
            <a:r>
              <a:rPr lang="en-US" sz="1600" dirty="0" err="1"/>
              <a:t>pradinio</a:t>
            </a:r>
            <a:r>
              <a:rPr lang="en-US" sz="1600" dirty="0"/>
              <a:t> </a:t>
            </a:r>
            <a:r>
              <a:rPr lang="en-US" sz="1600" dirty="0" err="1"/>
              <a:t>ugdymo</a:t>
            </a:r>
            <a:r>
              <a:rPr lang="en-US" sz="1600" dirty="0"/>
              <a:t> </a:t>
            </a:r>
            <a:r>
              <a:rPr lang="en-US" sz="1600" dirty="0" err="1"/>
              <a:t>įstaigų</a:t>
            </a:r>
            <a:r>
              <a:rPr lang="en-US" sz="1600" dirty="0"/>
              <a:t>, </a:t>
            </a:r>
            <a:r>
              <a:rPr lang="en-US" sz="1600" dirty="0" err="1"/>
              <a:t>Regioninių</a:t>
            </a:r>
            <a:r>
              <a:rPr lang="en-US" sz="1600" dirty="0"/>
              <a:t> </a:t>
            </a:r>
            <a:r>
              <a:rPr lang="en-US" sz="1600" dirty="0" err="1"/>
              <a:t>karjeros</a:t>
            </a:r>
            <a:r>
              <a:rPr lang="en-US" sz="1600" dirty="0"/>
              <a:t> </a:t>
            </a:r>
            <a:r>
              <a:rPr lang="en-US" sz="1600" dirty="0" err="1"/>
              <a:t>centrų</a:t>
            </a:r>
            <a:r>
              <a:rPr lang="en-US" sz="1600" dirty="0"/>
              <a:t>) </a:t>
            </a:r>
            <a:r>
              <a:rPr lang="en-US" sz="1600" dirty="0" err="1"/>
              <a:t>įtraukimo</a:t>
            </a:r>
            <a:r>
              <a:rPr lang="en-US" sz="1600" dirty="0"/>
              <a:t> į UKSIS </a:t>
            </a:r>
            <a:r>
              <a:rPr lang="en-US" sz="1600" dirty="0" err="1"/>
              <a:t>turinio</a:t>
            </a:r>
            <a:r>
              <a:rPr lang="en-US" sz="1600" dirty="0"/>
              <a:t> </a:t>
            </a:r>
            <a:r>
              <a:rPr lang="en-US" sz="1600" dirty="0" err="1"/>
              <a:t>ir</a:t>
            </a:r>
            <a:r>
              <a:rPr lang="en-US" sz="1600" dirty="0"/>
              <a:t> </a:t>
            </a:r>
            <a:r>
              <a:rPr lang="en-US" sz="1600" dirty="0" err="1"/>
              <a:t>techninius</a:t>
            </a:r>
            <a:r>
              <a:rPr lang="en-US" sz="1600" dirty="0"/>
              <a:t> </a:t>
            </a:r>
            <a:r>
              <a:rPr lang="en-US" sz="1600" dirty="0" err="1"/>
              <a:t>klausimus</a:t>
            </a:r>
            <a:r>
              <a:rPr lang="en-US" sz="1600" dirty="0"/>
              <a:t>.</a:t>
            </a:r>
            <a:endParaRPr lang="lt-LT" sz="1600" dirty="0"/>
          </a:p>
          <a:p>
            <a:pPr marL="342900" indent="-342900">
              <a:buFont typeface="+mj-lt"/>
              <a:buAutoNum type="arabicPeriod"/>
            </a:pPr>
            <a:r>
              <a:rPr lang="lt-LT" sz="1600" dirty="0"/>
              <a:t>Siekiant mažinti administravimo naštą ir optimizuoti duomenų surinkimą, labiau automatizuoti duomenų pateikimo procesus, pasitelkiant esamas platformas ir registrus.</a:t>
            </a:r>
          </a:p>
          <a:p>
            <a:pPr marL="342900" indent="-342900" algn="just">
              <a:buFont typeface="+mj-lt"/>
              <a:buAutoNum type="arabicPeriod"/>
            </a:pPr>
            <a:endParaRPr lang="lt-LT" sz="1600" dirty="0"/>
          </a:p>
          <a:p>
            <a:pPr marL="342900" indent="-342900" algn="just">
              <a:buFont typeface="+mj-lt"/>
              <a:buAutoNum type="arabicPeriod"/>
            </a:pPr>
            <a:endParaRPr lang="lt-LT" sz="1600" dirty="0"/>
          </a:p>
          <a:p>
            <a:pPr marL="342900" indent="-342900" algn="just">
              <a:buFont typeface="+mj-lt"/>
              <a:buAutoNum type="arabicPeriod"/>
            </a:pPr>
            <a:endParaRPr lang="lt-LT" sz="1600" dirty="0"/>
          </a:p>
          <a:p>
            <a:pPr marL="342900" indent="-342900" algn="just">
              <a:buFont typeface="+mj-lt"/>
              <a:buAutoNum type="arabicPeriod"/>
            </a:pPr>
            <a:endParaRPr lang="lt-LT" sz="1600" dirty="0"/>
          </a:p>
          <a:p>
            <a:pPr marL="342900" indent="-342900" algn="just">
              <a:buFont typeface="+mj-lt"/>
              <a:buAutoNum type="arabicPeriod"/>
            </a:pPr>
            <a:endParaRPr lang="en-US" sz="1600" dirty="0"/>
          </a:p>
          <a:p>
            <a:pPr marL="0" indent="0" algn="just">
              <a:buNone/>
            </a:pPr>
            <a:endParaRPr lang="lt-LT" sz="1600" dirty="0"/>
          </a:p>
          <a:p>
            <a:endParaRPr lang="lt-LT" sz="2000" dirty="0"/>
          </a:p>
          <a:p>
            <a:endParaRPr lang="lt-LT" sz="2000" dirty="0"/>
          </a:p>
          <a:p>
            <a:endParaRPr lang="en-US" sz="2000" dirty="0"/>
          </a:p>
        </p:txBody>
      </p:sp>
    </p:spTree>
    <p:extLst>
      <p:ext uri="{BB962C8B-B14F-4D97-AF65-F5344CB8AC3E}">
        <p14:creationId xmlns:p14="http://schemas.microsoft.com/office/powerpoint/2010/main" val="1273776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CC1EB2-4CA5-FE57-FD13-222535FAB36C}"/>
              </a:ext>
            </a:extLst>
          </p:cNvPr>
          <p:cNvSpPr>
            <a:spLocks noGrp="1"/>
          </p:cNvSpPr>
          <p:nvPr>
            <p:ph type="title"/>
          </p:nvPr>
        </p:nvSpPr>
        <p:spPr>
          <a:xfrm>
            <a:off x="2820150" y="549508"/>
            <a:ext cx="5736430" cy="842701"/>
          </a:xfrm>
        </p:spPr>
        <p:txBody>
          <a:bodyPr>
            <a:normAutofit fontScale="90000"/>
          </a:bodyPr>
          <a:lstStyle/>
          <a:p>
            <a:pPr>
              <a:lnSpc>
                <a:spcPct val="90000"/>
              </a:lnSpc>
            </a:pPr>
            <a:r>
              <a:rPr lang="lt-LT" sz="2800" cap="all" dirty="0"/>
              <a:t>IŠVADOS ir </a:t>
            </a:r>
            <a:r>
              <a:rPr lang="lt-LT" sz="2800" dirty="0"/>
              <a:t>PASIŪLYMAI(3) </a:t>
            </a:r>
            <a:br>
              <a:rPr lang="lt-LT" sz="2800" dirty="0"/>
            </a:br>
            <a:r>
              <a:rPr lang="lt-LT" sz="2200" dirty="0"/>
              <a:t>Ugdymo karjerai paslaugų prieinamumui užtikrinti</a:t>
            </a:r>
            <a:br>
              <a:rPr lang="lt-LT" sz="2800" dirty="0"/>
            </a:br>
            <a:endParaRPr lang="en-US" sz="1800" dirty="0"/>
          </a:p>
        </p:txBody>
      </p:sp>
      <p:sp>
        <p:nvSpPr>
          <p:cNvPr id="29"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0"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1"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3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a:extLst>
              <a:ext uri="{FF2B5EF4-FFF2-40B4-BE49-F238E27FC236}">
                <a16:creationId xmlns:a16="http://schemas.microsoft.com/office/drawing/2014/main" id="{70537F14-BDEE-933D-862A-1AF26E516983}"/>
              </a:ext>
            </a:extLst>
          </p:cNvPr>
          <p:cNvSpPr>
            <a:spLocks noGrp="1"/>
          </p:cNvSpPr>
          <p:nvPr>
            <p:ph idx="1"/>
          </p:nvPr>
        </p:nvSpPr>
        <p:spPr>
          <a:xfrm>
            <a:off x="2903490" y="1390479"/>
            <a:ext cx="5918446" cy="4865922"/>
          </a:xfrm>
        </p:spPr>
        <p:txBody>
          <a:bodyPr anchor="t">
            <a:normAutofit/>
          </a:bodyPr>
          <a:lstStyle/>
          <a:p>
            <a:pPr marL="0" indent="0">
              <a:buNone/>
            </a:pPr>
            <a:r>
              <a:rPr lang="lt-LT" sz="1600" dirty="0"/>
              <a:t>Dešimties metų ugdymo karjerai stebėsenos rezultatai rodo skirtumus tarp atskirų savivaldybių, užtikrinant sąlygas moksleiviams įgyti karjeros kompetenciją, karjeros specialistams kelti kvalifikaciją ir pan. Savivaldybėse svarbus vaidmuo tenka profesinio orientavimo koordinatoriui, nuo jo efektyvaus darbo priklauso kuruojamų mokyklų informuotumas. Stebėsenos rezultatai rodo, kad yra dideli skirtumai, kaip profesinio orientavimo koordinatoriai įsitraukia į stebėsenos </a:t>
            </a:r>
            <a:r>
              <a:rPr lang="lt-LT" sz="1600" dirty="0" err="1"/>
              <a:t>užtkrinimą</a:t>
            </a:r>
            <a:r>
              <a:rPr lang="lt-LT" sz="1600" dirty="0"/>
              <a:t>.</a:t>
            </a:r>
          </a:p>
          <a:p>
            <a:pPr marL="342900" indent="-342900">
              <a:buFont typeface="+mj-lt"/>
              <a:buAutoNum type="arabicPeriod"/>
            </a:pPr>
            <a:r>
              <a:rPr lang="en-US" sz="1600" dirty="0"/>
              <a:t>Siekiant </a:t>
            </a:r>
            <a:r>
              <a:rPr lang="en-US" sz="1600" dirty="0" err="1"/>
              <a:t>užtikrinti</a:t>
            </a:r>
            <a:r>
              <a:rPr lang="en-US" sz="1600" dirty="0"/>
              <a:t> </a:t>
            </a:r>
            <a:r>
              <a:rPr lang="en-US" sz="1600" dirty="0" err="1"/>
              <a:t>profesinio</a:t>
            </a:r>
            <a:r>
              <a:rPr lang="en-US" sz="1600" dirty="0"/>
              <a:t> </a:t>
            </a:r>
            <a:r>
              <a:rPr lang="en-US" sz="1600" dirty="0" err="1"/>
              <a:t>orientavimo</a:t>
            </a:r>
            <a:r>
              <a:rPr lang="en-US" sz="1600" dirty="0"/>
              <a:t> </a:t>
            </a:r>
            <a:r>
              <a:rPr lang="en-US" sz="1600" dirty="0" err="1"/>
              <a:t>preinamumą</a:t>
            </a:r>
            <a:r>
              <a:rPr lang="en-US" sz="1600" dirty="0"/>
              <a:t> </a:t>
            </a:r>
            <a:r>
              <a:rPr lang="en-US" sz="1600" dirty="0" err="1"/>
              <a:t>visose</a:t>
            </a:r>
            <a:r>
              <a:rPr lang="en-US" sz="1600" dirty="0"/>
              <a:t> </a:t>
            </a:r>
            <a:r>
              <a:rPr lang="en-US" sz="1600" dirty="0" err="1"/>
              <a:t>savivaldybėse</a:t>
            </a:r>
            <a:r>
              <a:rPr lang="en-US" sz="1600" dirty="0"/>
              <a:t>, </a:t>
            </a:r>
            <a:r>
              <a:rPr lang="en-US" sz="1600" dirty="0" err="1"/>
              <a:t>reikaling</a:t>
            </a:r>
            <a:r>
              <a:rPr lang="lt-LT" sz="1600" dirty="0"/>
              <a:t>i</a:t>
            </a:r>
            <a:r>
              <a:rPr lang="en-US" sz="1600" dirty="0"/>
              <a:t>  </a:t>
            </a:r>
            <a:r>
              <a:rPr lang="en-US" sz="1600" dirty="0" err="1"/>
              <a:t>atnaujinam</a:t>
            </a:r>
            <a:r>
              <a:rPr lang="lt-LT" sz="1600" dirty="0"/>
              <a:t>i</a:t>
            </a:r>
            <a:r>
              <a:rPr lang="en-US" sz="1600" dirty="0"/>
              <a:t> </a:t>
            </a:r>
            <a:r>
              <a:rPr lang="en-US" sz="1600" dirty="0" err="1"/>
              <a:t>karjeros</a:t>
            </a:r>
            <a:r>
              <a:rPr lang="en-US" sz="1600" dirty="0"/>
              <a:t> </a:t>
            </a:r>
            <a:r>
              <a:rPr lang="en-US" sz="1600" dirty="0" err="1"/>
              <a:t>specialistų</a:t>
            </a:r>
            <a:r>
              <a:rPr lang="en-US" sz="1600" dirty="0"/>
              <a:t> </a:t>
            </a:r>
            <a:r>
              <a:rPr lang="en-US" sz="1600" dirty="0" err="1"/>
              <a:t>ir</a:t>
            </a:r>
            <a:r>
              <a:rPr lang="en-US" sz="1600" dirty="0"/>
              <a:t> PO  </a:t>
            </a:r>
            <a:r>
              <a:rPr lang="en-US" sz="1600" dirty="0" err="1"/>
              <a:t>koordinatorių</a:t>
            </a:r>
            <a:r>
              <a:rPr lang="en-US" sz="1600" dirty="0"/>
              <a:t> </a:t>
            </a:r>
            <a:r>
              <a:rPr lang="en-US" sz="1600" dirty="0" err="1"/>
              <a:t>savivaldybėse</a:t>
            </a:r>
            <a:r>
              <a:rPr lang="en-US" sz="1600" dirty="0"/>
              <a:t> </a:t>
            </a:r>
            <a:r>
              <a:rPr lang="en-US" sz="1600" dirty="0" err="1"/>
              <a:t>registra</a:t>
            </a:r>
            <a:r>
              <a:rPr lang="lt-LT" sz="1600" dirty="0"/>
              <a:t>i</a:t>
            </a:r>
            <a:r>
              <a:rPr lang="en-US" sz="1600" dirty="0"/>
              <a:t> </a:t>
            </a:r>
            <a:r>
              <a:rPr lang="en-US" sz="1600" dirty="0" err="1"/>
              <a:t>bei</a:t>
            </a:r>
            <a:r>
              <a:rPr lang="en-US" sz="1600" dirty="0"/>
              <a:t> </a:t>
            </a:r>
            <a:r>
              <a:rPr lang="en-US" sz="1600" dirty="0" err="1"/>
              <a:t>savivaldybių</a:t>
            </a:r>
            <a:r>
              <a:rPr lang="en-US" sz="1600" dirty="0"/>
              <a:t> </a:t>
            </a:r>
            <a:r>
              <a:rPr lang="en-US" sz="1600" dirty="0" err="1"/>
              <a:t>administracijų</a:t>
            </a:r>
            <a:r>
              <a:rPr lang="en-US" sz="1600" dirty="0"/>
              <a:t> </a:t>
            </a:r>
            <a:r>
              <a:rPr lang="en-US" sz="1600" dirty="0" err="1"/>
              <a:t>įsipareigojimas</a:t>
            </a:r>
            <a:r>
              <a:rPr lang="en-US" sz="1600" dirty="0"/>
              <a:t> </a:t>
            </a:r>
            <a:r>
              <a:rPr lang="en-US" sz="1600" dirty="0" err="1"/>
              <a:t>atnaujinti</a:t>
            </a:r>
            <a:r>
              <a:rPr lang="en-US" sz="1600" dirty="0"/>
              <a:t> </a:t>
            </a:r>
            <a:r>
              <a:rPr lang="en-US" sz="1600" dirty="0" err="1"/>
              <a:t>kontaktus</a:t>
            </a:r>
            <a:r>
              <a:rPr lang="en-US" sz="1600" dirty="0"/>
              <a:t>, </a:t>
            </a:r>
            <a:r>
              <a:rPr lang="en-US" sz="1600" dirty="0" err="1"/>
              <a:t>keičiantis</a:t>
            </a:r>
            <a:r>
              <a:rPr lang="en-US" sz="1600" dirty="0"/>
              <a:t> </a:t>
            </a:r>
            <a:r>
              <a:rPr lang="en-US" sz="1600" dirty="0" err="1"/>
              <a:t>atsakingiems</a:t>
            </a:r>
            <a:r>
              <a:rPr lang="en-US" sz="1600" dirty="0"/>
              <a:t> </a:t>
            </a:r>
            <a:r>
              <a:rPr lang="en-US" sz="1600" dirty="0" err="1"/>
              <a:t>už</a:t>
            </a:r>
            <a:r>
              <a:rPr lang="en-US" sz="1600" dirty="0"/>
              <a:t> </a:t>
            </a:r>
            <a:r>
              <a:rPr lang="en-US" sz="1600" dirty="0" err="1"/>
              <a:t>profesinio</a:t>
            </a:r>
            <a:r>
              <a:rPr lang="en-US" sz="1600" dirty="0"/>
              <a:t> </a:t>
            </a:r>
            <a:r>
              <a:rPr lang="en-US" sz="1600" dirty="0" err="1"/>
              <a:t>orientavimo</a:t>
            </a:r>
            <a:r>
              <a:rPr lang="en-US" sz="1600" dirty="0"/>
              <a:t> </a:t>
            </a:r>
            <a:r>
              <a:rPr lang="en-US" sz="1600" dirty="0" err="1"/>
              <a:t>koordinavimą</a:t>
            </a:r>
            <a:r>
              <a:rPr lang="en-US" sz="1600" dirty="0"/>
              <a:t> </a:t>
            </a:r>
            <a:r>
              <a:rPr lang="en-US" sz="1600" dirty="0" err="1"/>
              <a:t>darbuotojams</a:t>
            </a:r>
            <a:r>
              <a:rPr lang="lt-LT" sz="1600" dirty="0"/>
              <a:t>.</a:t>
            </a:r>
          </a:p>
          <a:p>
            <a:pPr marL="342900" indent="-342900">
              <a:buFont typeface="+mj-lt"/>
              <a:buAutoNum type="arabicPeriod"/>
            </a:pPr>
            <a:r>
              <a:rPr lang="en-US" sz="1600" dirty="0"/>
              <a:t>Didinti </a:t>
            </a:r>
            <a:r>
              <a:rPr lang="en-US" sz="1600" dirty="0" err="1"/>
              <a:t>karjeros</a:t>
            </a:r>
            <a:r>
              <a:rPr lang="en-US" sz="1600" dirty="0"/>
              <a:t> </a:t>
            </a:r>
            <a:r>
              <a:rPr lang="en-US" sz="1600" dirty="0" err="1"/>
              <a:t>paslaugų</a:t>
            </a:r>
            <a:r>
              <a:rPr lang="en-US" sz="1600" dirty="0"/>
              <a:t> </a:t>
            </a:r>
            <a:r>
              <a:rPr lang="en-US" sz="1600" dirty="0" err="1"/>
              <a:t>mokiniams</a:t>
            </a:r>
            <a:r>
              <a:rPr lang="en-US" sz="1600" dirty="0"/>
              <a:t> </a:t>
            </a:r>
            <a:r>
              <a:rPr lang="en-US" sz="1600" dirty="0" err="1"/>
              <a:t>preinamumą</a:t>
            </a:r>
            <a:r>
              <a:rPr lang="en-US" sz="1600" dirty="0"/>
              <a:t>, </a:t>
            </a:r>
            <a:r>
              <a:rPr lang="en-US" sz="1600" dirty="0" err="1"/>
              <a:t>užtikrinant</a:t>
            </a:r>
            <a:r>
              <a:rPr lang="en-US" sz="1600" dirty="0"/>
              <a:t> </a:t>
            </a:r>
            <a:r>
              <a:rPr lang="en-US" sz="1600" dirty="0" err="1"/>
              <a:t>paslaugų</a:t>
            </a:r>
            <a:r>
              <a:rPr lang="en-US" sz="1600" dirty="0"/>
              <a:t> </a:t>
            </a:r>
            <a:r>
              <a:rPr lang="en-US" sz="1600" dirty="0" err="1"/>
              <a:t>virtualioje</a:t>
            </a:r>
            <a:r>
              <a:rPr lang="en-US" sz="1600" dirty="0"/>
              <a:t> </a:t>
            </a:r>
            <a:r>
              <a:rPr lang="en-US" sz="1600" dirty="0" err="1"/>
              <a:t>aplinkoje</a:t>
            </a:r>
            <a:r>
              <a:rPr lang="en-US" sz="1600" dirty="0"/>
              <a:t> </a:t>
            </a:r>
            <a:r>
              <a:rPr lang="en-US" sz="1600" dirty="0" err="1"/>
              <a:t>objektyvumą</a:t>
            </a:r>
            <a:r>
              <a:rPr lang="en-US" sz="1600" dirty="0"/>
              <a:t> </a:t>
            </a:r>
            <a:r>
              <a:rPr lang="en-US" sz="1600" dirty="0" err="1"/>
              <a:t>ir</a:t>
            </a:r>
            <a:r>
              <a:rPr lang="en-US" sz="1600" dirty="0"/>
              <a:t> </a:t>
            </a:r>
            <a:r>
              <a:rPr lang="en-US" sz="1600" dirty="0" err="1"/>
              <a:t>nešališkumą</a:t>
            </a:r>
            <a:r>
              <a:rPr lang="en-US" sz="1600" dirty="0"/>
              <a:t>.</a:t>
            </a:r>
          </a:p>
          <a:p>
            <a:pPr marL="0" indent="0" algn="just">
              <a:buNone/>
            </a:pPr>
            <a:endParaRPr lang="en-US" sz="1600" dirty="0"/>
          </a:p>
          <a:p>
            <a:pPr marL="342900" indent="-342900" algn="just">
              <a:buFont typeface="+mj-lt"/>
              <a:buAutoNum type="arabicPeriod"/>
            </a:pPr>
            <a:endParaRPr lang="lt-LT" sz="1600" dirty="0"/>
          </a:p>
          <a:p>
            <a:pPr marL="342900" indent="-342900" algn="just">
              <a:buFont typeface="+mj-lt"/>
              <a:buAutoNum type="arabicPeriod"/>
            </a:pPr>
            <a:endParaRPr lang="lt-LT" sz="1600" dirty="0"/>
          </a:p>
          <a:p>
            <a:pPr marL="342900" indent="-342900" algn="just">
              <a:buFont typeface="+mj-lt"/>
              <a:buAutoNum type="arabicPeriod"/>
            </a:pPr>
            <a:endParaRPr lang="lt-LT" sz="1600" dirty="0"/>
          </a:p>
          <a:p>
            <a:pPr marL="342900" indent="-342900" algn="just">
              <a:buFont typeface="+mj-lt"/>
              <a:buAutoNum type="arabicPeriod"/>
            </a:pPr>
            <a:endParaRPr lang="en-US" sz="1600" dirty="0"/>
          </a:p>
          <a:p>
            <a:pPr marL="0" indent="0" algn="just">
              <a:buNone/>
            </a:pPr>
            <a:endParaRPr lang="lt-LT" sz="1600" dirty="0"/>
          </a:p>
          <a:p>
            <a:endParaRPr lang="lt-LT" sz="2000" dirty="0"/>
          </a:p>
          <a:p>
            <a:endParaRPr lang="lt-LT" sz="2000" dirty="0"/>
          </a:p>
          <a:p>
            <a:endParaRPr lang="en-US" sz="2000" dirty="0"/>
          </a:p>
        </p:txBody>
      </p:sp>
    </p:spTree>
    <p:extLst>
      <p:ext uri="{BB962C8B-B14F-4D97-AF65-F5344CB8AC3E}">
        <p14:creationId xmlns:p14="http://schemas.microsoft.com/office/powerpoint/2010/main" val="344970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951B4-28AE-67B2-073D-80A579DD1B56}"/>
              </a:ext>
            </a:extLst>
          </p:cNvPr>
          <p:cNvSpPr>
            <a:spLocks noGrp="1"/>
          </p:cNvSpPr>
          <p:nvPr>
            <p:ph type="title"/>
          </p:nvPr>
        </p:nvSpPr>
        <p:spPr>
          <a:xfrm>
            <a:off x="1039355" y="199150"/>
            <a:ext cx="7704667" cy="787880"/>
          </a:xfrm>
        </p:spPr>
        <p:txBody>
          <a:bodyPr>
            <a:normAutofit/>
          </a:bodyPr>
          <a:lstStyle/>
          <a:p>
            <a:r>
              <a:rPr lang="lt-LT" sz="2800" dirty="0"/>
              <a:t>UGDYMO KARJERAI RODIKLIAI</a:t>
            </a:r>
            <a:endParaRPr lang="en-US" sz="2800" dirty="0"/>
          </a:p>
        </p:txBody>
      </p:sp>
      <p:sp>
        <p:nvSpPr>
          <p:cNvPr id="3" name="Content Placeholder 2">
            <a:extLst>
              <a:ext uri="{FF2B5EF4-FFF2-40B4-BE49-F238E27FC236}">
                <a16:creationId xmlns:a16="http://schemas.microsoft.com/office/drawing/2014/main" id="{081BAE98-AAE3-AD99-140C-8CCED56C7FEB}"/>
              </a:ext>
            </a:extLst>
          </p:cNvPr>
          <p:cNvSpPr>
            <a:spLocks noGrp="1"/>
          </p:cNvSpPr>
          <p:nvPr>
            <p:ph idx="1"/>
          </p:nvPr>
        </p:nvSpPr>
        <p:spPr>
          <a:xfrm>
            <a:off x="971600" y="980728"/>
            <a:ext cx="7704667" cy="5199355"/>
          </a:xfrm>
        </p:spPr>
        <p:txBody>
          <a:bodyPr>
            <a:normAutofit/>
          </a:bodyPr>
          <a:lstStyle/>
          <a:p>
            <a:pPr algn="just"/>
            <a:r>
              <a:rPr lang="lt-LT" sz="1800" dirty="0"/>
              <a:t>Mokinių profesinio orientavimo (ugdymo karjerai) stebėsenos rodikliai klasifikuojami ir analizuojami pagal Konteksto-Indėlio-Proceso-Rezultato modelio dalis ir švietimo sritis (bendrasis ugdymas ir profesinis mokymas).</a:t>
            </a:r>
          </a:p>
          <a:p>
            <a:pPr algn="just"/>
            <a:r>
              <a:rPr lang="lt-LT" sz="1800" dirty="0"/>
              <a:t>Ugdymo karjerai stebėsenos rodiklių sąrašą sudaro rodikliai, atspindintys ugdymo karjerai sistemos būklę, skirtumų ir/ ar pokyčių mastą bei svarbiausių valstybės lygmens ugdymo karjerai tikslų įgyvendinimą. </a:t>
            </a:r>
          </a:p>
          <a:p>
            <a:pPr algn="just"/>
            <a:r>
              <a:rPr lang="lt-LT" sz="1800" dirty="0"/>
              <a:t>2021-2022 </a:t>
            </a:r>
            <a:r>
              <a:rPr lang="lt-LT" sz="1800" dirty="0" err="1"/>
              <a:t>m.m</a:t>
            </a:r>
            <a:r>
              <a:rPr lang="lt-LT" sz="1800" dirty="0"/>
              <a:t>. buvo renkami kiekybiniai duomenys  14-ai profesinio orientavimo (ugdymo karjerai) stebėsenos rodiklių, iš kurių 10-čiai rodiklių duomenys gauti iš bendrojo ugdymo mokyklų ir profesinio mokymo įstaigų. </a:t>
            </a:r>
          </a:p>
          <a:p>
            <a:pPr algn="just"/>
            <a:r>
              <a:rPr lang="lt-LT" sz="1800" dirty="0"/>
              <a:t>Duomenis teikiančios mokyklos: profesinio mokymo įstaigos ir jų skyriai, bendrojo ugdymo mokyklos. Nebuvo renkami/teikiami duomenys apie  bendrojo ugdymo mokyklų mokinius, kurie mokosi pagal pradinio ugdymo programą (1–4 klasės); apie asmenis, kurie tobulina turimą arba įgyja naują kvalifikaciją profesinio mokymo įstaigose (tęstinis profesinis mokymas); apie pagal profesinio mokymo programą besimokančius mokinius, kurie stodami turėjo aukštesnį už vidurinį išsilavinimą ir kitais numatytais atvejais.</a:t>
            </a:r>
          </a:p>
        </p:txBody>
      </p:sp>
    </p:spTree>
    <p:extLst>
      <p:ext uri="{BB962C8B-B14F-4D97-AF65-F5344CB8AC3E}">
        <p14:creationId xmlns:p14="http://schemas.microsoft.com/office/powerpoint/2010/main" val="341534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49600" y="1047102"/>
            <a:ext cx="7970808" cy="3056014"/>
          </a:xfrm>
        </p:spPr>
        <p:txBody>
          <a:bodyPr>
            <a:normAutofit/>
          </a:bodyPr>
          <a:lstStyle/>
          <a:p>
            <a:pPr marL="0" indent="0" algn="ctr">
              <a:lnSpc>
                <a:spcPct val="110000"/>
              </a:lnSpc>
              <a:buNone/>
            </a:pPr>
            <a:r>
              <a:rPr lang="lt-LT" sz="1800" dirty="0"/>
              <a:t>Duomenis apie </a:t>
            </a:r>
            <a:r>
              <a:rPr lang="lt-LT" sz="1800" b="1" dirty="0"/>
              <a:t>2021-2022</a:t>
            </a:r>
            <a:r>
              <a:rPr lang="lt-LT" sz="1800" dirty="0"/>
              <a:t>  mokslo metais organizuotą ir vykdytą mokinių profesinį orientavimą rinko ir pateikė  </a:t>
            </a:r>
            <a:r>
              <a:rPr lang="lt-LT" sz="1800" b="1" dirty="0"/>
              <a:t>612 </a:t>
            </a:r>
            <a:r>
              <a:rPr lang="lt-LT" sz="1800" dirty="0"/>
              <a:t> švietimo įstaigų (76 proc. visų UKSIS teikėjų):  </a:t>
            </a:r>
            <a:endParaRPr lang="en-US" sz="1800" dirty="0"/>
          </a:p>
          <a:p>
            <a:pPr marL="0" indent="0" algn="ctr">
              <a:lnSpc>
                <a:spcPct val="110000"/>
              </a:lnSpc>
              <a:buNone/>
            </a:pPr>
            <a:r>
              <a:rPr lang="lt-LT" sz="1800" b="1" dirty="0"/>
              <a:t>18</a:t>
            </a:r>
            <a:r>
              <a:rPr lang="lt-LT" sz="1800" dirty="0"/>
              <a:t> profesinio mokymo įstaigų ir jų skyrių (35 proc.) bei </a:t>
            </a:r>
          </a:p>
          <a:p>
            <a:pPr marL="0" indent="0" algn="ctr">
              <a:lnSpc>
                <a:spcPct val="110000"/>
              </a:lnSpc>
              <a:buNone/>
            </a:pPr>
            <a:r>
              <a:rPr lang="lt-LT" sz="1800" b="1" dirty="0"/>
              <a:t>594</a:t>
            </a:r>
            <a:r>
              <a:rPr lang="lt-LT" sz="1800" dirty="0"/>
              <a:t> bendrojo ugdymo mokyklos ir jų skyriai (79 proc.).</a:t>
            </a:r>
            <a:endParaRPr lang="lt-LT" sz="1800"/>
          </a:p>
          <a:p>
            <a:pPr marL="0" indent="0" algn="ctr">
              <a:lnSpc>
                <a:spcPct val="110000"/>
              </a:lnSpc>
              <a:buNone/>
            </a:pPr>
            <a:r>
              <a:rPr lang="lt-LT" sz="1800" dirty="0"/>
              <a:t>                 Duomenys reprezentuoja </a:t>
            </a:r>
            <a:r>
              <a:rPr lang="lt-LT" sz="1800" b="1" dirty="0"/>
              <a:t>242 006 </a:t>
            </a:r>
            <a:r>
              <a:rPr lang="lt-LT" sz="1800" dirty="0"/>
              <a:t>mokinių ugdymo karjerai situaciją                    2021-2022 mokslo metais (iš jų 130 697 gimnazijų, 56 255 progimnazijų,                     24 225 pagrindinių, 32 699 profesinių mokyklų mokinių).</a:t>
            </a:r>
          </a:p>
          <a:p>
            <a:pPr marL="0" indent="0" algn="ctr">
              <a:lnSpc>
                <a:spcPct val="110000"/>
              </a:lnSpc>
              <a:buNone/>
            </a:pPr>
            <a:endParaRPr lang="lt-LT" sz="2400" dirty="0"/>
          </a:p>
          <a:p>
            <a:endParaRPr lang="lt-LT" sz="2400" dirty="0"/>
          </a:p>
        </p:txBody>
      </p:sp>
      <p:graphicFrame>
        <p:nvGraphicFramePr>
          <p:cNvPr id="4" name="Lentelė 3"/>
          <p:cNvGraphicFramePr>
            <a:graphicFrameLocks noGrp="1"/>
          </p:cNvGraphicFramePr>
          <p:nvPr>
            <p:extLst>
              <p:ext uri="{D42A27DB-BD31-4B8C-83A1-F6EECF244321}">
                <p14:modId xmlns:p14="http://schemas.microsoft.com/office/powerpoint/2010/main" val="2138084364"/>
              </p:ext>
            </p:extLst>
          </p:nvPr>
        </p:nvGraphicFramePr>
        <p:xfrm>
          <a:off x="1016000" y="3422952"/>
          <a:ext cx="7632849" cy="2764812"/>
        </p:xfrm>
        <a:graphic>
          <a:graphicData uri="http://schemas.openxmlformats.org/drawingml/2006/table">
            <a:tbl>
              <a:tblPr/>
              <a:tblGrid>
                <a:gridCol w="3563435">
                  <a:extLst>
                    <a:ext uri="{9D8B030D-6E8A-4147-A177-3AD203B41FA5}">
                      <a16:colId xmlns:a16="http://schemas.microsoft.com/office/drawing/2014/main" val="20000"/>
                    </a:ext>
                  </a:extLst>
                </a:gridCol>
                <a:gridCol w="2151010">
                  <a:extLst>
                    <a:ext uri="{9D8B030D-6E8A-4147-A177-3AD203B41FA5}">
                      <a16:colId xmlns:a16="http://schemas.microsoft.com/office/drawing/2014/main" val="20001"/>
                    </a:ext>
                  </a:extLst>
                </a:gridCol>
                <a:gridCol w="1918404">
                  <a:extLst>
                    <a:ext uri="{9D8B030D-6E8A-4147-A177-3AD203B41FA5}">
                      <a16:colId xmlns:a16="http://schemas.microsoft.com/office/drawing/2014/main" val="20002"/>
                    </a:ext>
                  </a:extLst>
                </a:gridCol>
              </a:tblGrid>
              <a:tr h="653142">
                <a:tc>
                  <a:txBody>
                    <a:bodyPr/>
                    <a:lstStyle/>
                    <a:p>
                      <a:pPr algn="ctr">
                        <a:lnSpc>
                          <a:spcPct val="100000"/>
                        </a:lnSpc>
                        <a:spcAft>
                          <a:spcPts val="0"/>
                        </a:spcAft>
                      </a:pPr>
                      <a:endParaRPr lang="lt-LT" sz="1400" b="0" dirty="0">
                        <a:solidFill>
                          <a:srgbClr val="000000"/>
                        </a:solidFill>
                        <a:latin typeface="+mn-lt"/>
                        <a:ea typeface="Times New Roman"/>
                        <a:cs typeface="Times New Roman"/>
                      </a:endParaRPr>
                    </a:p>
                    <a:p>
                      <a:pPr algn="ctr">
                        <a:lnSpc>
                          <a:spcPct val="100000"/>
                        </a:lnSpc>
                        <a:spcAft>
                          <a:spcPts val="0"/>
                        </a:spcAft>
                      </a:pPr>
                      <a:r>
                        <a:rPr lang="lt-LT" sz="1400" b="0" dirty="0">
                          <a:solidFill>
                            <a:srgbClr val="000000"/>
                          </a:solidFill>
                          <a:latin typeface="+mn-lt"/>
                          <a:ea typeface="Times New Roman"/>
                          <a:cs typeface="Times New Roman"/>
                        </a:rPr>
                        <a:t>Institucijos tipas</a:t>
                      </a:r>
                      <a:endParaRPr lang="lt-LT" sz="1400" b="0" dirty="0">
                        <a:latin typeface="+mn-lt"/>
                        <a:ea typeface="Times New Roman"/>
                        <a:cs typeface="Times New Roman"/>
                      </a:endParaRPr>
                    </a:p>
                  </a:txBody>
                  <a:tcPr marL="67456" marR="67456"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chemeClr val="bg2"/>
                    </a:solidFill>
                  </a:tcPr>
                </a:tc>
                <a:tc>
                  <a:txBody>
                    <a:bodyPr/>
                    <a:lstStyle/>
                    <a:p>
                      <a:pPr algn="ctr">
                        <a:lnSpc>
                          <a:spcPct val="100000"/>
                        </a:lnSpc>
                        <a:spcAft>
                          <a:spcPts val="0"/>
                        </a:spcAft>
                      </a:pPr>
                      <a:r>
                        <a:rPr lang="lt-LT" sz="1400" b="0" dirty="0">
                          <a:solidFill>
                            <a:srgbClr val="000000"/>
                          </a:solidFill>
                          <a:latin typeface="+mn-lt"/>
                          <a:ea typeface="Times New Roman"/>
                          <a:cs typeface="Times New Roman"/>
                        </a:rPr>
                        <a:t>Duomenis UKSIS sistemai pateikusių mokyklų skaičius</a:t>
                      </a:r>
                      <a:endParaRPr lang="lt-LT" sz="1400" b="0" dirty="0">
                        <a:latin typeface="+mn-lt"/>
                        <a:ea typeface="Times New Roman"/>
                        <a:cs typeface="Times New Roman"/>
                      </a:endParaRPr>
                    </a:p>
                  </a:txBody>
                  <a:tcPr marL="67456" marR="67456"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chemeClr val="bg2"/>
                    </a:solidFill>
                  </a:tcPr>
                </a:tc>
                <a:tc>
                  <a:txBody>
                    <a:bodyPr/>
                    <a:lstStyle/>
                    <a:p>
                      <a:pPr algn="ctr">
                        <a:lnSpc>
                          <a:spcPct val="100000"/>
                        </a:lnSpc>
                        <a:spcAft>
                          <a:spcPts val="0"/>
                        </a:spcAft>
                      </a:pPr>
                      <a:r>
                        <a:rPr lang="lt-LT" sz="1400" b="0" dirty="0">
                          <a:latin typeface="+mn-lt"/>
                          <a:ea typeface="Times New Roman"/>
                          <a:cs typeface="Times New Roman"/>
                        </a:rPr>
                        <a:t>Mokyklų</a:t>
                      </a:r>
                      <a:r>
                        <a:rPr lang="lt-LT" sz="1400" b="0" baseline="0" dirty="0">
                          <a:latin typeface="+mn-lt"/>
                          <a:ea typeface="Times New Roman"/>
                          <a:cs typeface="Times New Roman"/>
                        </a:rPr>
                        <a:t> skaičius AIKOS</a:t>
                      </a:r>
                      <a:endParaRPr lang="lt-LT" sz="1400" b="0" dirty="0">
                        <a:latin typeface="+mn-lt"/>
                        <a:ea typeface="Times New Roman"/>
                        <a:cs typeface="Times New Roman"/>
                      </a:endParaRPr>
                    </a:p>
                  </a:txBody>
                  <a:tcPr marL="67456" marR="67456"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422334">
                <a:tc>
                  <a:txBody>
                    <a:bodyPr/>
                    <a:lstStyle/>
                    <a:p>
                      <a:pPr algn="just">
                        <a:lnSpc>
                          <a:spcPct val="115000"/>
                        </a:lnSpc>
                        <a:spcAft>
                          <a:spcPts val="0"/>
                        </a:spcAft>
                      </a:pPr>
                      <a:r>
                        <a:rPr lang="lt-LT" sz="1400" b="1" dirty="0">
                          <a:solidFill>
                            <a:srgbClr val="000000"/>
                          </a:solidFill>
                          <a:latin typeface="+mn-lt"/>
                          <a:ea typeface="Times New Roman"/>
                          <a:cs typeface="Times New Roman"/>
                        </a:rPr>
                        <a:t>Gimnazija</a:t>
                      </a:r>
                      <a:endParaRPr lang="lt-LT" sz="1400" b="1">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dirty="0">
                          <a:solidFill>
                            <a:srgbClr val="000000"/>
                          </a:solidFill>
                          <a:latin typeface="+mn-lt"/>
                          <a:ea typeface="Times New Roman"/>
                          <a:cs typeface="Times New Roman"/>
                        </a:rPr>
                        <a:t>313</a:t>
                      </a:r>
                      <a:endParaRPr lang="lt-LT" sz="1600" dirty="0">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dirty="0">
                          <a:latin typeface="+mn-lt"/>
                          <a:ea typeface="Times New Roman"/>
                          <a:cs typeface="Times New Roman"/>
                        </a:rPr>
                        <a:t>395</a:t>
                      </a: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422334">
                <a:tc>
                  <a:txBody>
                    <a:bodyPr/>
                    <a:lstStyle/>
                    <a:p>
                      <a:pPr algn="just">
                        <a:lnSpc>
                          <a:spcPct val="115000"/>
                        </a:lnSpc>
                        <a:spcAft>
                          <a:spcPts val="0"/>
                        </a:spcAft>
                      </a:pPr>
                      <a:r>
                        <a:rPr lang="lt-LT" sz="1400" b="1" dirty="0">
                          <a:solidFill>
                            <a:srgbClr val="000000"/>
                          </a:solidFill>
                          <a:latin typeface="+mn-lt"/>
                          <a:ea typeface="Times New Roman"/>
                          <a:cs typeface="Times New Roman"/>
                        </a:rPr>
                        <a:t>Pagrindinė mokykla</a:t>
                      </a:r>
                      <a:endParaRPr lang="lt-LT" sz="1400" b="1">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dirty="0">
                          <a:solidFill>
                            <a:srgbClr val="000000"/>
                          </a:solidFill>
                          <a:latin typeface="+mn-lt"/>
                          <a:ea typeface="Times New Roman"/>
                          <a:cs typeface="Times New Roman"/>
                        </a:rPr>
                        <a:t>137</a:t>
                      </a:r>
                      <a:endParaRPr lang="lt-LT" sz="1600" dirty="0">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dirty="0">
                          <a:latin typeface="+mn-lt"/>
                          <a:ea typeface="Times New Roman"/>
                          <a:cs typeface="Times New Roman"/>
                        </a:rPr>
                        <a:t>231</a:t>
                      </a: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422334">
                <a:tc>
                  <a:txBody>
                    <a:bodyPr/>
                    <a:lstStyle/>
                    <a:p>
                      <a:pPr algn="just">
                        <a:lnSpc>
                          <a:spcPct val="115000"/>
                        </a:lnSpc>
                        <a:spcAft>
                          <a:spcPts val="0"/>
                        </a:spcAft>
                      </a:pPr>
                      <a:r>
                        <a:rPr lang="lt-LT" sz="1400" b="1" dirty="0">
                          <a:solidFill>
                            <a:srgbClr val="000000"/>
                          </a:solidFill>
                          <a:latin typeface="+mn-lt"/>
                          <a:ea typeface="Times New Roman"/>
                          <a:cs typeface="Times New Roman"/>
                        </a:rPr>
                        <a:t>Profesinio mokymo įstaiga</a:t>
                      </a:r>
                      <a:endParaRPr lang="lt-LT" sz="1400" b="1">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dirty="0">
                          <a:solidFill>
                            <a:srgbClr val="000000"/>
                          </a:solidFill>
                          <a:latin typeface="+mn-lt"/>
                          <a:ea typeface="Times New Roman"/>
                          <a:cs typeface="Times New Roman"/>
                        </a:rPr>
                        <a:t>18</a:t>
                      </a:r>
                      <a:endParaRPr lang="lt-LT" sz="1600" dirty="0">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dirty="0">
                          <a:latin typeface="+mn-lt"/>
                          <a:ea typeface="Times New Roman"/>
                          <a:cs typeface="Times New Roman"/>
                        </a:rPr>
                        <a:t>52</a:t>
                      </a: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422334">
                <a:tc>
                  <a:txBody>
                    <a:bodyPr/>
                    <a:lstStyle/>
                    <a:p>
                      <a:pPr algn="just">
                        <a:lnSpc>
                          <a:spcPct val="115000"/>
                        </a:lnSpc>
                        <a:spcAft>
                          <a:spcPts val="0"/>
                        </a:spcAft>
                      </a:pPr>
                      <a:r>
                        <a:rPr lang="lt-LT" sz="1400" b="1" dirty="0">
                          <a:solidFill>
                            <a:srgbClr val="000000"/>
                          </a:solidFill>
                          <a:latin typeface="+mn-lt"/>
                          <a:ea typeface="Times New Roman"/>
                          <a:cs typeface="Times New Roman"/>
                        </a:rPr>
                        <a:t>Progimnazija</a:t>
                      </a:r>
                      <a:endParaRPr lang="lt-LT" sz="1400" b="1">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dirty="0">
                          <a:solidFill>
                            <a:srgbClr val="000000"/>
                          </a:solidFill>
                          <a:latin typeface="+mn-lt"/>
                          <a:ea typeface="Times New Roman"/>
                          <a:cs typeface="Times New Roman"/>
                        </a:rPr>
                        <a:t>144</a:t>
                      </a:r>
                      <a:endParaRPr lang="lt-LT" sz="1600" dirty="0">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dirty="0">
                          <a:latin typeface="+mn-lt"/>
                          <a:ea typeface="Times New Roman"/>
                          <a:cs typeface="Times New Roman"/>
                        </a:rPr>
                        <a:t>176</a:t>
                      </a: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422334">
                <a:tc>
                  <a:txBody>
                    <a:bodyPr/>
                    <a:lstStyle/>
                    <a:p>
                      <a:pPr algn="just">
                        <a:lnSpc>
                          <a:spcPct val="115000"/>
                        </a:lnSpc>
                        <a:spcAft>
                          <a:spcPts val="0"/>
                        </a:spcAft>
                      </a:pPr>
                      <a:r>
                        <a:rPr lang="lt-LT" sz="1400" b="1" dirty="0">
                          <a:solidFill>
                            <a:srgbClr val="000000"/>
                          </a:solidFill>
                          <a:latin typeface="+mn-lt"/>
                          <a:ea typeface="Times New Roman"/>
                          <a:cs typeface="Times New Roman"/>
                        </a:rPr>
                        <a:t>Iš</a:t>
                      </a:r>
                      <a:r>
                        <a:rPr lang="lt-LT" sz="1400" b="1" baseline="0" dirty="0">
                          <a:solidFill>
                            <a:srgbClr val="000000"/>
                          </a:solidFill>
                          <a:latin typeface="+mn-lt"/>
                          <a:ea typeface="Times New Roman"/>
                          <a:cs typeface="Times New Roman"/>
                        </a:rPr>
                        <a:t> viso</a:t>
                      </a:r>
                      <a:endParaRPr lang="lt-LT" sz="1400" dirty="0">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lnSpc>
                          <a:spcPct val="115000"/>
                        </a:lnSpc>
                        <a:spcAft>
                          <a:spcPts val="0"/>
                        </a:spcAft>
                      </a:pPr>
                      <a:r>
                        <a:rPr lang="lt-LT" sz="1600" b="1" dirty="0">
                          <a:solidFill>
                            <a:srgbClr val="000000"/>
                          </a:solidFill>
                          <a:latin typeface="+mn-lt"/>
                          <a:ea typeface="Times New Roman"/>
                          <a:cs typeface="Times New Roman"/>
                        </a:rPr>
                        <a:t>612</a:t>
                      </a:r>
                      <a:endParaRPr lang="lt-LT" sz="1600" dirty="0">
                        <a:latin typeface="+mn-lt"/>
                        <a:ea typeface="Times New Roman"/>
                        <a:cs typeface="Times New Roman"/>
                      </a:endParaRPr>
                    </a:p>
                  </a:txBody>
                  <a:tcPr marL="67456" marR="67456"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ctr"/>
                      <a:r>
                        <a:rPr lang="lt-LT" sz="1600" dirty="0">
                          <a:latin typeface="+mn-lt"/>
                          <a:ea typeface="Times New Roman"/>
                          <a:cs typeface="Times New Roman"/>
                        </a:rPr>
                        <a:t>802</a:t>
                      </a:r>
                    </a:p>
                  </a:txBody>
                  <a:tcPr marL="67456" marR="67456"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sp>
        <p:nvSpPr>
          <p:cNvPr id="5" name="Turinio vietos rezervavimo ženklas 2"/>
          <p:cNvSpPr txBox="1">
            <a:spLocks/>
          </p:cNvSpPr>
          <p:nvPr/>
        </p:nvSpPr>
        <p:spPr>
          <a:xfrm>
            <a:off x="755576" y="260648"/>
            <a:ext cx="7970808" cy="855696"/>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lt-LT" dirty="0"/>
          </a:p>
        </p:txBody>
      </p:sp>
      <p:sp>
        <p:nvSpPr>
          <p:cNvPr id="6" name="Turinio vietos rezervavimo ženklas 2"/>
          <p:cNvSpPr txBox="1">
            <a:spLocks/>
          </p:cNvSpPr>
          <p:nvPr/>
        </p:nvSpPr>
        <p:spPr>
          <a:xfrm>
            <a:off x="971600" y="459872"/>
            <a:ext cx="7970808" cy="59286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lt-LT" dirty="0"/>
          </a:p>
        </p:txBody>
      </p:sp>
      <p:sp>
        <p:nvSpPr>
          <p:cNvPr id="7" name="Turinio vietos rezervavimo ženklas 2"/>
          <p:cNvSpPr txBox="1">
            <a:spLocks/>
          </p:cNvSpPr>
          <p:nvPr/>
        </p:nvSpPr>
        <p:spPr>
          <a:xfrm>
            <a:off x="809885" y="89683"/>
            <a:ext cx="7970808" cy="859896"/>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lnSpc>
                <a:spcPct val="110000"/>
              </a:lnSpc>
              <a:buFont typeface="Arial"/>
              <a:buNone/>
            </a:pPr>
            <a:r>
              <a:rPr lang="lt-LT" sz="2800" dirty="0"/>
              <a:t>UKSIS DUOMENŲ SURINKIMO REZULTATAI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812" y="0"/>
            <a:ext cx="8351188"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9018" y="0"/>
            <a:ext cx="1827609"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Antraštė 1"/>
          <p:cNvSpPr>
            <a:spLocks noGrp="1"/>
          </p:cNvSpPr>
          <p:nvPr>
            <p:ph type="title"/>
          </p:nvPr>
        </p:nvSpPr>
        <p:spPr>
          <a:xfrm>
            <a:off x="1057992" y="1525728"/>
            <a:ext cx="1569310" cy="4522647"/>
          </a:xfrm>
          <a:effectLst/>
        </p:spPr>
        <p:txBody>
          <a:bodyPr anchor="ctr">
            <a:normAutofit/>
          </a:bodyPr>
          <a:lstStyle/>
          <a:p>
            <a:pPr algn="l"/>
            <a:r>
              <a:rPr lang="lt-LT" sz="2000" b="1" dirty="0"/>
              <a:t>Dažniausios ugdymo karjerai duomenų nepateikimo priežastys</a:t>
            </a:r>
            <a:endParaRPr lang="lt-LT" sz="2000" dirty="0"/>
          </a:p>
        </p:txBody>
      </p:sp>
      <p:sp>
        <p:nvSpPr>
          <p:cNvPr id="3" name="Turinio vietos rezervavimo ženklas 2"/>
          <p:cNvSpPr>
            <a:spLocks noGrp="1"/>
          </p:cNvSpPr>
          <p:nvPr>
            <p:ph idx="1"/>
          </p:nvPr>
        </p:nvSpPr>
        <p:spPr>
          <a:xfrm>
            <a:off x="2555776" y="224345"/>
            <a:ext cx="6336704" cy="6291061"/>
          </a:xfrm>
        </p:spPr>
        <p:txBody>
          <a:bodyPr anchor="ctr">
            <a:normAutofit/>
          </a:bodyPr>
          <a:lstStyle/>
          <a:p>
            <a:pPr algn="just">
              <a:lnSpc>
                <a:spcPct val="90000"/>
              </a:lnSpc>
            </a:pPr>
            <a:r>
              <a:rPr lang="lt-LT" sz="2000" dirty="0"/>
              <a:t>Nepakankamas mokyklų įsipareigojimas, nes profesinio orientavimo stebėsenos rodikliai nėra patvirtinti (kaip pažymima Valstybės kontrolės ataskaitoje dėl mokinių profesinio orientavimo organizavimo ir įgyvendinimo, 2014 m.)</a:t>
            </a:r>
          </a:p>
          <a:p>
            <a:pPr algn="just">
              <a:lnSpc>
                <a:spcPct val="90000"/>
              </a:lnSpc>
            </a:pPr>
            <a:r>
              <a:rPr lang="lt-LT" sz="2000" dirty="0"/>
              <a:t>Mokymo įstaigų reorganizacija  (bendrojo ugdymo mokyklų susijungimas, daliai mokyklų tampant skyriais, vidurinių mokyklų pertvarka į gimnazijas ir progimnazijas, profesinių mokyklų sujungimas). Prarandami UKSIS duomenys, nes už pernykščius metus nei dėl reorganizacijos panaikinti, nei naujai susikūrę subjektai  duomenų pateikti negali</a:t>
            </a:r>
          </a:p>
          <a:p>
            <a:pPr algn="just">
              <a:lnSpc>
                <a:spcPct val="90000"/>
              </a:lnSpc>
            </a:pPr>
            <a:r>
              <a:rPr lang="lt-LT" sz="2000" dirty="0"/>
              <a:t>Mokyklose didelė kaita karjeros specialistų, teikiančių UKSIS duomenis</a:t>
            </a:r>
          </a:p>
          <a:p>
            <a:pPr algn="just">
              <a:lnSpc>
                <a:spcPct val="90000"/>
              </a:lnSpc>
            </a:pPr>
            <a:r>
              <a:rPr lang="lt-LT" sz="2000" dirty="0"/>
              <a:t>Mokyklos teigia neturinčios karjeros specialisto</a:t>
            </a:r>
          </a:p>
          <a:p>
            <a:pPr algn="just">
              <a:lnSpc>
                <a:spcPct val="90000"/>
              </a:lnSpc>
            </a:pPr>
            <a:r>
              <a:rPr lang="lt-LT" sz="2000" dirty="0"/>
              <a:t>Mokyklos laiku neužregistruoja naujai paskirtų UKSIS duomenų teikėjų </a:t>
            </a:r>
          </a:p>
          <a:p>
            <a:pPr algn="just">
              <a:lnSpc>
                <a:spcPct val="90000"/>
              </a:lnSpc>
            </a:pPr>
            <a:r>
              <a:rPr lang="lt-LT" sz="2000" dirty="0"/>
              <a:t>Skirtingas karjeros koordinatorių aktyvumas savivaldybėse informuojant ir kuruojant mokyklas</a:t>
            </a:r>
            <a:r>
              <a:rPr lang="lt-LT" sz="1700" dirty="0"/>
              <a:t> </a:t>
            </a:r>
          </a:p>
          <a:p>
            <a:pPr>
              <a:lnSpc>
                <a:spcPct val="90000"/>
              </a:lnSpc>
            </a:pPr>
            <a:endParaRPr lang="lt-LT" sz="1700" dirty="0"/>
          </a:p>
        </p:txBody>
      </p:sp>
    </p:spTree>
    <p:extLst>
      <p:ext uri="{BB962C8B-B14F-4D97-AF65-F5344CB8AC3E}">
        <p14:creationId xmlns:p14="http://schemas.microsoft.com/office/powerpoint/2010/main" val="351659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82133" y="457201"/>
            <a:ext cx="7704667" cy="595535"/>
          </a:xfrm>
        </p:spPr>
        <p:txBody>
          <a:bodyPr>
            <a:normAutofit/>
          </a:bodyPr>
          <a:lstStyle/>
          <a:p>
            <a:r>
              <a:rPr lang="lt-LT" sz="2800" b="1" dirty="0"/>
              <a:t>KONTEKSTO RODIKLIAI</a:t>
            </a:r>
          </a:p>
        </p:txBody>
      </p:sp>
      <p:sp>
        <p:nvSpPr>
          <p:cNvPr id="3" name="Turinio vietos rezervavimo ženklas 2"/>
          <p:cNvSpPr>
            <a:spLocks noGrp="1"/>
          </p:cNvSpPr>
          <p:nvPr>
            <p:ph idx="1"/>
          </p:nvPr>
        </p:nvSpPr>
        <p:spPr>
          <a:xfrm>
            <a:off x="971600" y="980728"/>
            <a:ext cx="7704667" cy="5184576"/>
          </a:xfrm>
        </p:spPr>
        <p:txBody>
          <a:bodyPr>
            <a:normAutofit fontScale="92500" lnSpcReduction="10000"/>
          </a:bodyPr>
          <a:lstStyle/>
          <a:p>
            <a:pPr marL="0" indent="0">
              <a:buNone/>
            </a:pPr>
            <a:endParaRPr lang="lt-LT" sz="2000" dirty="0"/>
          </a:p>
          <a:p>
            <a:pPr marL="0" indent="0" algn="ctr">
              <a:buNone/>
            </a:pPr>
            <a:r>
              <a:rPr lang="lt-LT" sz="2000" b="1" dirty="0"/>
              <a:t>Konteksto rodikliai </a:t>
            </a:r>
            <a:r>
              <a:rPr lang="lt-LT" sz="2000" dirty="0"/>
              <a:t>- rodikliai, kurie apibūdina mokinį supančios ir darančios įtaką jo mokymui(-si) aplinką.</a:t>
            </a:r>
          </a:p>
          <a:p>
            <a:pPr marL="0" indent="0">
              <a:buNone/>
            </a:pPr>
            <a:endParaRPr lang="lt-LT" sz="2000" dirty="0"/>
          </a:p>
          <a:p>
            <a:endParaRPr lang="lt-LT" sz="2000" dirty="0"/>
          </a:p>
          <a:p>
            <a:pPr marL="0" indent="0">
              <a:buNone/>
            </a:pPr>
            <a:endParaRPr lang="lt-LT" dirty="0"/>
          </a:p>
          <a:p>
            <a:pPr marL="0" indent="0">
              <a:buNone/>
            </a:pPr>
            <a:endParaRPr lang="lt-LT" dirty="0"/>
          </a:p>
          <a:p>
            <a:pPr marL="0" indent="0" algn="ctr">
              <a:lnSpc>
                <a:spcPct val="110000"/>
              </a:lnSpc>
              <a:buNone/>
            </a:pPr>
            <a:r>
              <a:rPr lang="lt-LT" sz="2000" dirty="0"/>
              <a:t>Vidurinio ugdymo aprėptis 2022 m. :</a:t>
            </a:r>
          </a:p>
          <a:p>
            <a:pPr marL="0" indent="0" algn="ctr">
              <a:lnSpc>
                <a:spcPct val="110000"/>
              </a:lnSpc>
              <a:buNone/>
            </a:pPr>
            <a:r>
              <a:rPr lang="lt-LT" sz="2000" dirty="0"/>
              <a:t>bendrojo ugdymo mokykla – 37,32 proc., </a:t>
            </a:r>
          </a:p>
          <a:p>
            <a:pPr marL="0" indent="0" algn="ctr">
              <a:lnSpc>
                <a:spcPct val="110000"/>
              </a:lnSpc>
              <a:buNone/>
            </a:pPr>
            <a:r>
              <a:rPr lang="lt-LT" sz="2000" dirty="0"/>
              <a:t>profesinė mokykla– 8,48proc.</a:t>
            </a:r>
          </a:p>
          <a:p>
            <a:pPr marL="0" indent="0" algn="ctr">
              <a:buNone/>
            </a:pPr>
            <a:r>
              <a:rPr lang="lt-LT" sz="2000" dirty="0"/>
              <a:t>Nedirbančio, nesimokančio ir mokymuose nedalyvaujančio 15-24 m. jaunimo  (angl. NEET) 2022 m. Lietuvoje  buvo 9,7  proc. , panašiai kaip        ES vidurkis -  9,6 proc.</a:t>
            </a:r>
          </a:p>
          <a:p>
            <a:pPr marL="0" indent="0">
              <a:buNone/>
            </a:pPr>
            <a:endParaRPr lang="lt-LT" sz="2000" dirty="0"/>
          </a:p>
          <a:p>
            <a:endParaRPr lang="lt-LT" dirty="0"/>
          </a:p>
        </p:txBody>
      </p:sp>
      <p:sp>
        <p:nvSpPr>
          <p:cNvPr id="4" name="Stačiakampis 3"/>
          <p:cNvSpPr/>
          <p:nvPr/>
        </p:nvSpPr>
        <p:spPr>
          <a:xfrm>
            <a:off x="1115616" y="1916832"/>
            <a:ext cx="7272808" cy="150449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000" i="1" dirty="0"/>
              <a:t>Ugdymo karjerai stebėsenos konteksto rodikliai:</a:t>
            </a:r>
          </a:p>
          <a:p>
            <a:pPr marL="342900" indent="-342900">
              <a:buFont typeface="Arial" panose="020B0604020202020204" pitchFamily="34" charset="0"/>
              <a:buChar char="•"/>
            </a:pPr>
            <a:r>
              <a:rPr lang="lt-LT" sz="2000" i="1" dirty="0"/>
              <a:t>Vidurinio ugdymo aprėptis </a:t>
            </a:r>
            <a:r>
              <a:rPr lang="lt-LT" sz="1400" i="1" dirty="0"/>
              <a:t>(ŠVIS duomenys)</a:t>
            </a:r>
          </a:p>
          <a:p>
            <a:pPr marL="342900" indent="-342900"/>
            <a:r>
              <a:rPr lang="lt-LT" sz="1400" i="1" dirty="0"/>
              <a:t>	(Tai konteksto rodiklis, rodantis šalies ir savivaldybės 17-20 m. jaunimo, siekiančio vidurinio išsilavinimo Lietuvoje dalį.)</a:t>
            </a:r>
          </a:p>
          <a:p>
            <a:pPr marL="285750" indent="-285750">
              <a:buFont typeface="Arial" panose="020B0604020202020204" pitchFamily="34" charset="0"/>
              <a:buChar char="•"/>
            </a:pPr>
            <a:r>
              <a:rPr lang="lt-LT" sz="2000" i="1" dirty="0"/>
              <a:t>Niekur nedirbančių ir nesimokančių 15-24 m. asmenų dalis, proc. </a:t>
            </a:r>
            <a:r>
              <a:rPr lang="lt-LT" sz="1600" i="1" dirty="0"/>
              <a:t>(Statistikos departamento duomenys)</a:t>
            </a:r>
          </a:p>
        </p:txBody>
      </p:sp>
      <p:sp>
        <p:nvSpPr>
          <p:cNvPr id="16386" name="AutoShape 2" descr="Europos Sąjungos vėliava, 1x1.7m kaina | pigu.l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lt-LT"/>
          </a:p>
        </p:txBody>
      </p:sp>
      <p:sp>
        <p:nvSpPr>
          <p:cNvPr id="16388" name="AutoShape 4" descr="Europos Sąjungos vėliava, 1x1.7m kaina | pigu.l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lt-LT"/>
          </a:p>
        </p:txBody>
      </p:sp>
      <p:sp>
        <p:nvSpPr>
          <p:cNvPr id="16390" name="AutoShape 6" descr="Europos Sąjunga - Visuotinė lietuvių enciklopedij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lt-LT"/>
          </a:p>
        </p:txBody>
      </p:sp>
      <p:pic>
        <p:nvPicPr>
          <p:cNvPr id="16392" name="Picture 8" descr="C:\Users\evelina.kriauzaite\AppData\Local\Microsoft\Windows\Temporary Internet Files\Content.IE5\2RSYS9F5\Flag_of_Europe.svg[1].png"/>
          <p:cNvPicPr>
            <a:picLocks noChangeAspect="1" noChangeArrowheads="1"/>
          </p:cNvPicPr>
          <p:nvPr/>
        </p:nvPicPr>
        <p:blipFill>
          <a:blip r:embed="rId2" cstate="print"/>
          <a:srcRect/>
          <a:stretch>
            <a:fillRect/>
          </a:stretch>
        </p:blipFill>
        <p:spPr bwMode="auto">
          <a:xfrm>
            <a:off x="5508104" y="5661248"/>
            <a:ext cx="1546482" cy="720080"/>
          </a:xfrm>
          <a:prstGeom prst="rect">
            <a:avLst/>
          </a:prstGeom>
          <a:noFill/>
        </p:spPr>
      </p:pic>
      <p:pic>
        <p:nvPicPr>
          <p:cNvPr id="16393" name="Picture 9" descr="C:\Users\evelina.kriauzaite\AppData\Local\Microsoft\Windows\Temporary Internet Files\Content.IE5\BE7O9XAN\Flag_of_Lithuania.svg[1].png"/>
          <p:cNvPicPr>
            <a:picLocks noChangeAspect="1" noChangeArrowheads="1"/>
          </p:cNvPicPr>
          <p:nvPr/>
        </p:nvPicPr>
        <p:blipFill>
          <a:blip r:embed="rId3" cstate="print"/>
          <a:srcRect/>
          <a:stretch>
            <a:fillRect/>
          </a:stretch>
        </p:blipFill>
        <p:spPr bwMode="auto">
          <a:xfrm>
            <a:off x="2411760" y="5661248"/>
            <a:ext cx="1379984" cy="683974"/>
          </a:xfrm>
          <a:prstGeom prst="rect">
            <a:avLst/>
          </a:prstGeom>
          <a:noFill/>
        </p:spPr>
      </p:pic>
      <p:pic>
        <p:nvPicPr>
          <p:cNvPr id="16395" name="Picture 11" descr="C:\Users\evelina.kriauzaite\AppData\Local\Microsoft\Windows\Temporary Internet Files\Content.IE5\YT8Y3FCI\1603021_NEET[1].jpg"/>
          <p:cNvPicPr>
            <a:picLocks noChangeAspect="1" noChangeArrowheads="1"/>
          </p:cNvPicPr>
          <p:nvPr/>
        </p:nvPicPr>
        <p:blipFill>
          <a:blip r:embed="rId4" cstate="print"/>
          <a:srcRect/>
          <a:stretch>
            <a:fillRect/>
          </a:stretch>
        </p:blipFill>
        <p:spPr bwMode="auto">
          <a:xfrm>
            <a:off x="3779912" y="5733256"/>
            <a:ext cx="1672208" cy="674513"/>
          </a:xfrm>
          <a:prstGeom prst="rect">
            <a:avLst/>
          </a:prstGeom>
          <a:noFill/>
        </p:spPr>
      </p:pic>
      <p:sp>
        <p:nvSpPr>
          <p:cNvPr id="13" name="TextBox 12"/>
          <p:cNvSpPr txBox="1"/>
          <p:nvPr/>
        </p:nvSpPr>
        <p:spPr>
          <a:xfrm>
            <a:off x="1619677" y="5836622"/>
            <a:ext cx="736099" cy="369332"/>
          </a:xfrm>
          <a:prstGeom prst="rect">
            <a:avLst/>
          </a:prstGeom>
          <a:noFill/>
        </p:spPr>
        <p:txBody>
          <a:bodyPr wrap="none" rtlCol="0">
            <a:spAutoFit/>
          </a:bodyPr>
          <a:lstStyle/>
          <a:p>
            <a:r>
              <a:rPr lang="lt-LT" b="1" dirty="0"/>
              <a:t>9,7 %</a:t>
            </a:r>
          </a:p>
        </p:txBody>
      </p:sp>
      <p:sp>
        <p:nvSpPr>
          <p:cNvPr id="14" name="TextBox 13"/>
          <p:cNvSpPr txBox="1"/>
          <p:nvPr/>
        </p:nvSpPr>
        <p:spPr>
          <a:xfrm>
            <a:off x="7164288" y="5877272"/>
            <a:ext cx="750526" cy="369332"/>
          </a:xfrm>
          <a:prstGeom prst="rect">
            <a:avLst/>
          </a:prstGeom>
          <a:noFill/>
        </p:spPr>
        <p:txBody>
          <a:bodyPr wrap="none" rtlCol="0">
            <a:spAutoFit/>
          </a:bodyPr>
          <a:lstStyle/>
          <a:p>
            <a:r>
              <a:rPr lang="lt-LT" b="1" dirty="0"/>
              <a:t>9,6 %</a:t>
            </a:r>
          </a:p>
        </p:txBody>
      </p:sp>
    </p:spTree>
    <p:extLst>
      <p:ext uri="{BB962C8B-B14F-4D97-AF65-F5344CB8AC3E}">
        <p14:creationId xmlns:p14="http://schemas.microsoft.com/office/powerpoint/2010/main" val="363297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82133" y="457201"/>
            <a:ext cx="7704667" cy="595535"/>
          </a:xfrm>
        </p:spPr>
        <p:txBody>
          <a:bodyPr>
            <a:normAutofit/>
          </a:bodyPr>
          <a:lstStyle/>
          <a:p>
            <a:r>
              <a:rPr lang="lt-LT" sz="2800" dirty="0"/>
              <a:t>INDĖLIO RODIKLIAI</a:t>
            </a:r>
          </a:p>
        </p:txBody>
      </p:sp>
      <p:sp>
        <p:nvSpPr>
          <p:cNvPr id="3" name="Turinio vietos rezervavimo ženklas 2"/>
          <p:cNvSpPr>
            <a:spLocks noGrp="1"/>
          </p:cNvSpPr>
          <p:nvPr>
            <p:ph idx="1"/>
          </p:nvPr>
        </p:nvSpPr>
        <p:spPr/>
        <p:txBody>
          <a:bodyPr>
            <a:normAutofit/>
          </a:bodyPr>
          <a:lstStyle/>
          <a:p>
            <a:endParaRPr lang="lt-LT" sz="2000" dirty="0"/>
          </a:p>
          <a:p>
            <a:endParaRPr lang="lt-LT" sz="2000" dirty="0"/>
          </a:p>
          <a:p>
            <a:endParaRPr lang="lt-LT" sz="2000" dirty="0"/>
          </a:p>
          <a:p>
            <a:endParaRPr lang="lt-LT" sz="2000" dirty="0"/>
          </a:p>
          <a:p>
            <a:endParaRPr lang="lt-LT" sz="2000" dirty="0"/>
          </a:p>
          <a:p>
            <a:endParaRPr lang="lt-LT" sz="2000" dirty="0"/>
          </a:p>
          <a:p>
            <a:endParaRPr lang="lt-LT" sz="2000" dirty="0"/>
          </a:p>
          <a:p>
            <a:endParaRPr lang="lt-LT" sz="2000" dirty="0"/>
          </a:p>
        </p:txBody>
      </p:sp>
      <p:sp>
        <p:nvSpPr>
          <p:cNvPr id="4" name="Stačiakampis 3"/>
          <p:cNvSpPr/>
          <p:nvPr/>
        </p:nvSpPr>
        <p:spPr>
          <a:xfrm>
            <a:off x="1259632" y="2276872"/>
            <a:ext cx="7237563" cy="4363704"/>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i="1" dirty="0"/>
              <a:t>Ugdymo karjerai stebėsenos indėlio rodikliai:</a:t>
            </a:r>
          </a:p>
          <a:p>
            <a:pPr marL="342900" indent="-342900">
              <a:buFont typeface="Arial" panose="020B0604020202020204" pitchFamily="34" charset="0"/>
              <a:buChar char="•"/>
            </a:pPr>
            <a:r>
              <a:rPr lang="lt-LT" i="1" dirty="0"/>
              <a:t>Karjeros specialistų pasiskirstymas pagal lytį, proc.*</a:t>
            </a:r>
          </a:p>
          <a:p>
            <a:pPr marL="342900" indent="-342900">
              <a:buFont typeface="Arial" panose="020B0604020202020204" pitchFamily="34" charset="0"/>
              <a:buChar char="•"/>
            </a:pPr>
            <a:r>
              <a:rPr lang="lt-LT" i="1" dirty="0"/>
              <a:t>Karjeros specialistų, turinčių aukštąjį išsilavinimą, tiesiogiai susijusį su profesiniu orientavimu (ugdymu karjerai), dalis, proc.*</a:t>
            </a:r>
          </a:p>
          <a:p>
            <a:pPr marL="342900" indent="-342900">
              <a:buFont typeface="Arial" panose="020B0604020202020204" pitchFamily="34" charset="0"/>
              <a:buChar char="•"/>
            </a:pPr>
            <a:r>
              <a:rPr lang="lt-LT" i="1" dirty="0"/>
              <a:t>Vidutinis karjeros specialisto kvalifikacijai tobulinti panaudotų valandų skaičius, ak. val.*</a:t>
            </a:r>
          </a:p>
          <a:p>
            <a:pPr marL="342900" indent="-342900">
              <a:buFont typeface="Arial" panose="020B0604020202020204" pitchFamily="34" charset="0"/>
              <a:buChar char="•"/>
            </a:pPr>
            <a:r>
              <a:rPr lang="lt-LT" i="1" dirty="0"/>
              <a:t>Karjeros specialistų, turinčių 2 m. ir mažesnę patirtį, dalis, proc.*</a:t>
            </a:r>
          </a:p>
          <a:p>
            <a:pPr marL="342900" indent="-342900">
              <a:buFont typeface="Arial" panose="020B0604020202020204" pitchFamily="34" charset="0"/>
              <a:buChar char="•"/>
            </a:pPr>
            <a:r>
              <a:rPr lang="lt-LT" i="1" dirty="0"/>
              <a:t>Vienam karjeros specialisto etatui tenkantis mokinių skaičius, vnt.**</a:t>
            </a:r>
          </a:p>
          <a:p>
            <a:pPr marL="342900" indent="-342900">
              <a:buFont typeface="Arial" panose="020B0604020202020204" pitchFamily="34" charset="0"/>
              <a:buChar char="•"/>
            </a:pPr>
            <a:r>
              <a:rPr lang="lt-LT" i="1" dirty="0"/>
              <a:t>Vidutinės vienam mokiniui tekusios profesinio orientavimo (ugdymo karjerai) lėšos, </a:t>
            </a:r>
            <a:r>
              <a:rPr lang="lt-LT" i="1" dirty="0" err="1"/>
              <a:t>Eur</a:t>
            </a:r>
            <a:r>
              <a:rPr lang="lt-LT" i="1" dirty="0"/>
              <a:t>**</a:t>
            </a:r>
          </a:p>
          <a:p>
            <a:pPr marL="342900" indent="-342900">
              <a:buFont typeface="Arial" panose="020B0604020202020204" pitchFamily="34" charset="0"/>
              <a:buChar char="•"/>
            </a:pPr>
            <a:endParaRPr lang="lt-LT" sz="1600" dirty="0"/>
          </a:p>
          <a:p>
            <a:r>
              <a:rPr lang="lt-LT" sz="1400" dirty="0"/>
              <a:t>*Mokyklų atstovų į UKSIS suvesti duomenys</a:t>
            </a:r>
          </a:p>
          <a:p>
            <a:r>
              <a:rPr lang="lt-LT" sz="1400" dirty="0"/>
              <a:t>** Mokyklų atstovų į UKSIS suvesti duomenys ir ŠVIS duomenys</a:t>
            </a:r>
          </a:p>
        </p:txBody>
      </p:sp>
      <p:sp>
        <p:nvSpPr>
          <p:cNvPr id="6" name="Stačiakampis 5"/>
          <p:cNvSpPr/>
          <p:nvPr/>
        </p:nvSpPr>
        <p:spPr>
          <a:xfrm>
            <a:off x="755576" y="1142653"/>
            <a:ext cx="7931223" cy="1015663"/>
          </a:xfrm>
          <a:prstGeom prst="rect">
            <a:avLst/>
          </a:prstGeom>
        </p:spPr>
        <p:txBody>
          <a:bodyPr wrap="square">
            <a:spAutoFit/>
          </a:bodyPr>
          <a:lstStyle/>
          <a:p>
            <a:pPr lvl="1" algn="just" fontAlgn="auto">
              <a:spcAft>
                <a:spcPts val="0"/>
              </a:spcAft>
              <a:tabLst>
                <a:tab pos="742950" algn="l"/>
              </a:tabLst>
            </a:pPr>
            <a:r>
              <a:rPr lang="lt-LT" sz="2000" b="1" dirty="0">
                <a:ea typeface="Times New Roman" panose="02020603050405020304" pitchFamily="18" charset="0"/>
                <a:cs typeface="Times New Roman" panose="02020603050405020304" pitchFamily="18" charset="0"/>
              </a:rPr>
              <a:t>Indėlio rodikliai </a:t>
            </a:r>
            <a:r>
              <a:rPr lang="lt-LT" sz="2000" dirty="0">
                <a:ea typeface="Times New Roman" panose="02020603050405020304" pitchFamily="18" charset="0"/>
                <a:cs typeface="Times New Roman" panose="02020603050405020304" pitchFamily="18" charset="0"/>
              </a:rPr>
              <a:t>– rodikliai, kurie apibūdina ugdymo karjerai sistemos materialiuosius ir finansinius bei žmogiškuosius išteklius, skirtus ugdymo karjerai veikloms įgyvendinti.</a:t>
            </a:r>
            <a:endParaRPr lang="lt-LT"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48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692696"/>
            <a:ext cx="8229600" cy="800769"/>
          </a:xfrm>
        </p:spPr>
        <p:txBody>
          <a:bodyPr>
            <a:normAutofit/>
          </a:bodyPr>
          <a:lstStyle/>
          <a:p>
            <a:r>
              <a:rPr lang="lt-LT" sz="2000" b="1" dirty="0"/>
              <a:t>Karjeros paslaugų teikėjų tinklo išdėstymas, 2021-2022 </a:t>
            </a:r>
            <a:r>
              <a:rPr lang="lt-LT" sz="2000" b="1" dirty="0" err="1"/>
              <a:t>m.m</a:t>
            </a:r>
            <a:r>
              <a:rPr lang="lt-LT" sz="2000" b="1" dirty="0"/>
              <a:t>. </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828494644"/>
              </p:ext>
            </p:extLst>
          </p:nvPr>
        </p:nvGraphicFramePr>
        <p:xfrm>
          <a:off x="914400" y="1489732"/>
          <a:ext cx="7910120" cy="3896466"/>
        </p:xfrm>
        <a:graphic>
          <a:graphicData uri="http://schemas.openxmlformats.org/drawingml/2006/table">
            <a:tbl>
              <a:tblPr/>
              <a:tblGrid>
                <a:gridCol w="1213376">
                  <a:extLst>
                    <a:ext uri="{9D8B030D-6E8A-4147-A177-3AD203B41FA5}">
                      <a16:colId xmlns:a16="http://schemas.microsoft.com/office/drawing/2014/main" val="20000"/>
                    </a:ext>
                  </a:extLst>
                </a:gridCol>
                <a:gridCol w="1116764">
                  <a:extLst>
                    <a:ext uri="{9D8B030D-6E8A-4147-A177-3AD203B41FA5}">
                      <a16:colId xmlns:a16="http://schemas.microsoft.com/office/drawing/2014/main" val="20001"/>
                    </a:ext>
                  </a:extLst>
                </a:gridCol>
                <a:gridCol w="899460">
                  <a:extLst>
                    <a:ext uri="{9D8B030D-6E8A-4147-A177-3AD203B41FA5}">
                      <a16:colId xmlns:a16="http://schemas.microsoft.com/office/drawing/2014/main" val="20002"/>
                    </a:ext>
                  </a:extLst>
                </a:gridCol>
                <a:gridCol w="789939">
                  <a:extLst>
                    <a:ext uri="{9D8B030D-6E8A-4147-A177-3AD203B41FA5}">
                      <a16:colId xmlns:a16="http://schemas.microsoft.com/office/drawing/2014/main" val="20003"/>
                    </a:ext>
                  </a:extLst>
                </a:gridCol>
                <a:gridCol w="840467">
                  <a:extLst>
                    <a:ext uri="{9D8B030D-6E8A-4147-A177-3AD203B41FA5}">
                      <a16:colId xmlns:a16="http://schemas.microsoft.com/office/drawing/2014/main" val="20004"/>
                    </a:ext>
                  </a:extLst>
                </a:gridCol>
                <a:gridCol w="745858">
                  <a:extLst>
                    <a:ext uri="{9D8B030D-6E8A-4147-A177-3AD203B41FA5}">
                      <a16:colId xmlns:a16="http://schemas.microsoft.com/office/drawing/2014/main" val="20005"/>
                    </a:ext>
                  </a:extLst>
                </a:gridCol>
                <a:gridCol w="1152128">
                  <a:extLst>
                    <a:ext uri="{9D8B030D-6E8A-4147-A177-3AD203B41FA5}">
                      <a16:colId xmlns:a16="http://schemas.microsoft.com/office/drawing/2014/main" val="20006"/>
                    </a:ext>
                  </a:extLst>
                </a:gridCol>
                <a:gridCol w="1152128">
                  <a:extLst>
                    <a:ext uri="{9D8B030D-6E8A-4147-A177-3AD203B41FA5}">
                      <a16:colId xmlns:a16="http://schemas.microsoft.com/office/drawing/2014/main" val="20007"/>
                    </a:ext>
                  </a:extLst>
                </a:gridCol>
              </a:tblGrid>
              <a:tr h="1134613">
                <a:tc>
                  <a:txBody>
                    <a:bodyPr/>
                    <a:lstStyle/>
                    <a:p>
                      <a:pPr algn="ctr">
                        <a:lnSpc>
                          <a:spcPct val="115000"/>
                        </a:lnSpc>
                        <a:spcAft>
                          <a:spcPts val="0"/>
                        </a:spcAft>
                      </a:pPr>
                      <a:r>
                        <a:rPr lang="lt-LT" sz="1000" b="1" i="1" dirty="0">
                          <a:solidFill>
                            <a:srgbClr val="000000"/>
                          </a:solidFill>
                          <a:latin typeface="Tahoma"/>
                          <a:ea typeface="Times New Roman"/>
                          <a:cs typeface="Times New Roman"/>
                        </a:rPr>
                        <a:t>Institucijos </a:t>
                      </a:r>
                    </a:p>
                    <a:p>
                      <a:pPr algn="ctr">
                        <a:lnSpc>
                          <a:spcPct val="115000"/>
                        </a:lnSpc>
                        <a:spcAft>
                          <a:spcPts val="0"/>
                        </a:spcAft>
                      </a:pPr>
                      <a:r>
                        <a:rPr lang="lt-LT" sz="1000" b="1" i="1" dirty="0">
                          <a:solidFill>
                            <a:srgbClr val="000000"/>
                          </a:solidFill>
                          <a:latin typeface="Tahoma"/>
                          <a:ea typeface="Times New Roman"/>
                          <a:cs typeface="Times New Roman"/>
                        </a:rPr>
                        <a:t>tipas</a:t>
                      </a:r>
                      <a:endParaRPr lang="lt-LT" sz="1000" b="1" i="1" dirty="0">
                        <a:latin typeface="Calibri"/>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tcPr>
                </a:tc>
                <a:tc>
                  <a:txBody>
                    <a:bodyPr/>
                    <a:lstStyle/>
                    <a:p>
                      <a:pPr algn="ctr">
                        <a:lnSpc>
                          <a:spcPct val="115000"/>
                        </a:lnSpc>
                        <a:spcAft>
                          <a:spcPts val="0"/>
                        </a:spcAft>
                      </a:pPr>
                      <a:r>
                        <a:rPr lang="lt-LT" sz="1000" b="1" i="1" dirty="0">
                          <a:solidFill>
                            <a:srgbClr val="000000"/>
                          </a:solidFill>
                          <a:latin typeface="Tahoma"/>
                          <a:ea typeface="Times New Roman"/>
                          <a:cs typeface="Times New Roman"/>
                        </a:rPr>
                        <a:t>Duomenis UKSIS sistemai pateikusių mokyklų skaičius</a:t>
                      </a:r>
                      <a:endParaRPr lang="lt-LT" sz="1000" b="1" i="1" dirty="0">
                        <a:latin typeface="Calibri"/>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tcPr>
                </a:tc>
                <a:tc>
                  <a:txBody>
                    <a:bodyPr/>
                    <a:lstStyle/>
                    <a:p>
                      <a:pPr algn="ctr">
                        <a:lnSpc>
                          <a:spcPct val="115000"/>
                        </a:lnSpc>
                        <a:spcAft>
                          <a:spcPts val="0"/>
                        </a:spcAft>
                      </a:pPr>
                      <a:r>
                        <a:rPr lang="lt-LT" sz="1000" b="1" i="1" dirty="0">
                          <a:solidFill>
                            <a:srgbClr val="000000"/>
                          </a:solidFill>
                          <a:latin typeface="Tahoma"/>
                          <a:ea typeface="Times New Roman"/>
                          <a:cs typeface="Times New Roman"/>
                        </a:rPr>
                        <a:t>Karjeros specialistų pasiskirstymas pagal lytį (mot.)</a:t>
                      </a:r>
                      <a:endParaRPr lang="lt-LT" sz="1000" b="1" i="1" dirty="0">
                        <a:latin typeface="Calibri"/>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tcPr>
                </a:tc>
                <a:tc>
                  <a:txBody>
                    <a:bodyPr/>
                    <a:lstStyle/>
                    <a:p>
                      <a:pPr algn="ctr">
                        <a:lnSpc>
                          <a:spcPct val="115000"/>
                        </a:lnSpc>
                        <a:spcAft>
                          <a:spcPts val="0"/>
                        </a:spcAft>
                      </a:pPr>
                      <a:r>
                        <a:rPr lang="lt-LT" sz="1000" b="1" i="1" dirty="0">
                          <a:solidFill>
                            <a:srgbClr val="000000"/>
                          </a:solidFill>
                          <a:latin typeface="Tahoma"/>
                          <a:ea typeface="Times New Roman"/>
                          <a:cs typeface="Times New Roman"/>
                        </a:rPr>
                        <a:t>Mokinių skaičius</a:t>
                      </a:r>
                      <a:endParaRPr lang="lt-LT" sz="1000" b="1" i="1" dirty="0">
                        <a:latin typeface="Calibri"/>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tcPr>
                </a:tc>
                <a:tc>
                  <a:txBody>
                    <a:bodyPr/>
                    <a:lstStyle/>
                    <a:p>
                      <a:pPr algn="ctr">
                        <a:lnSpc>
                          <a:spcPct val="115000"/>
                        </a:lnSpc>
                        <a:spcAft>
                          <a:spcPts val="0"/>
                        </a:spcAft>
                      </a:pPr>
                      <a:r>
                        <a:rPr lang="lt-LT" sz="1000" b="1" i="1" dirty="0">
                          <a:solidFill>
                            <a:srgbClr val="000000"/>
                          </a:solidFill>
                          <a:latin typeface="Tahoma"/>
                          <a:ea typeface="Times New Roman"/>
                          <a:cs typeface="Times New Roman"/>
                        </a:rPr>
                        <a:t>Karjeros </a:t>
                      </a:r>
                      <a:r>
                        <a:rPr lang="lt-LT" sz="1000" b="1" i="1" dirty="0" err="1">
                          <a:solidFill>
                            <a:srgbClr val="000000"/>
                          </a:solidFill>
                          <a:latin typeface="Tahoma"/>
                          <a:ea typeface="Times New Roman"/>
                          <a:cs typeface="Times New Roman"/>
                        </a:rPr>
                        <a:t>specia-listų</a:t>
                      </a:r>
                      <a:r>
                        <a:rPr lang="lt-LT" sz="1000" b="1" i="1" dirty="0">
                          <a:solidFill>
                            <a:srgbClr val="000000"/>
                          </a:solidFill>
                          <a:latin typeface="Tahoma"/>
                          <a:ea typeface="Times New Roman"/>
                          <a:cs typeface="Times New Roman"/>
                        </a:rPr>
                        <a:t> skaičius</a:t>
                      </a:r>
                      <a:endParaRPr lang="lt-LT" sz="1000" b="1" i="1" dirty="0">
                        <a:latin typeface="Calibri"/>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tcPr>
                </a:tc>
                <a:tc>
                  <a:txBody>
                    <a:bodyPr/>
                    <a:lstStyle/>
                    <a:p>
                      <a:pPr algn="ctr">
                        <a:lnSpc>
                          <a:spcPct val="115000"/>
                        </a:lnSpc>
                        <a:spcAft>
                          <a:spcPts val="0"/>
                        </a:spcAft>
                      </a:pPr>
                      <a:r>
                        <a:rPr lang="lt-LT" sz="1000" b="1" i="1" dirty="0">
                          <a:solidFill>
                            <a:srgbClr val="000000"/>
                          </a:solidFill>
                          <a:latin typeface="Tahoma"/>
                          <a:ea typeface="Times New Roman"/>
                          <a:cs typeface="Times New Roman"/>
                        </a:rPr>
                        <a:t>Karjeros specialistų etatų skaičius</a:t>
                      </a:r>
                      <a:endParaRPr lang="lt-LT" sz="1000" b="1" i="1" dirty="0">
                        <a:latin typeface="Calibri"/>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tcPr>
                </a:tc>
                <a:tc>
                  <a:txBody>
                    <a:bodyPr/>
                    <a:lstStyle/>
                    <a:p>
                      <a:pPr algn="ctr">
                        <a:lnSpc>
                          <a:spcPct val="115000"/>
                        </a:lnSpc>
                        <a:spcAft>
                          <a:spcPts val="0"/>
                        </a:spcAft>
                      </a:pPr>
                      <a:r>
                        <a:rPr lang="lt-LT" sz="1000" b="1" i="1" dirty="0">
                          <a:solidFill>
                            <a:srgbClr val="000000"/>
                          </a:solidFill>
                          <a:latin typeface="Tahoma"/>
                          <a:ea typeface="Times New Roman"/>
                          <a:cs typeface="Times New Roman"/>
                        </a:rPr>
                        <a:t>Vienam karjeros specialisto etatui tenkantis mokinių skaičius</a:t>
                      </a:r>
                      <a:endParaRPr lang="lt-LT" sz="1000" b="1" i="1" dirty="0">
                        <a:latin typeface="Calibri"/>
                        <a:ea typeface="Times New Roman"/>
                        <a:cs typeface="Times New Roman"/>
                      </a:endParaRP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tcPr>
                </a:tc>
                <a:tc>
                  <a:txBody>
                    <a:bodyPr/>
                    <a:lstStyle/>
                    <a:p>
                      <a:pPr algn="ctr">
                        <a:lnSpc>
                          <a:spcPct val="115000"/>
                        </a:lnSpc>
                        <a:spcAft>
                          <a:spcPts val="0"/>
                        </a:spcAft>
                      </a:pPr>
                      <a:r>
                        <a:rPr lang="lt-LT" sz="1000" b="1" i="1" dirty="0">
                          <a:latin typeface="Calibri"/>
                          <a:ea typeface="Times New Roman"/>
                          <a:cs typeface="Times New Roman"/>
                        </a:rPr>
                        <a:t>Nustatytas karjeros specialistų etatų skaičius</a:t>
                      </a:r>
                      <a:r>
                        <a:rPr lang="lt-LT" sz="1000" b="1" i="1" baseline="30000" dirty="0">
                          <a:latin typeface="Calibri"/>
                          <a:ea typeface="Times New Roman"/>
                          <a:cs typeface="Times New Roman"/>
                        </a:rPr>
                        <a:t>1</a:t>
                      </a:r>
                    </a:p>
                  </a:txBody>
                  <a:tcPr marL="68580" marR="68580" marT="0" marB="0">
                    <a:lnL w="12700" cap="flat" cmpd="sng" algn="ctr">
                      <a:solidFill>
                        <a:srgbClr val="608BB4"/>
                      </a:solidFill>
                      <a:prstDash val="solid"/>
                      <a:round/>
                      <a:headEnd type="none" w="med" len="med"/>
                      <a:tailEnd type="none" w="med" len="med"/>
                    </a:lnL>
                    <a:lnR w="12700" cap="flat" cmpd="sng" algn="ctr">
                      <a:solidFill>
                        <a:srgbClr val="608BB4"/>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608BB4"/>
                      </a:solidFill>
                      <a:prstDash val="solid"/>
                      <a:round/>
                      <a:headEnd type="none" w="med" len="med"/>
                      <a:tailEnd type="none" w="med" len="med"/>
                    </a:lnB>
                  </a:tcPr>
                </a:tc>
                <a:extLst>
                  <a:ext uri="{0D108BD9-81ED-4DB2-BD59-A6C34878D82A}">
                    <a16:rowId xmlns:a16="http://schemas.microsoft.com/office/drawing/2014/main" val="10000"/>
                  </a:ext>
                </a:extLst>
              </a:tr>
              <a:tr h="401403">
                <a:tc>
                  <a:txBody>
                    <a:bodyPr/>
                    <a:lstStyle/>
                    <a:p>
                      <a:pPr algn="just">
                        <a:lnSpc>
                          <a:spcPct val="115000"/>
                        </a:lnSpc>
                        <a:spcAft>
                          <a:spcPts val="0"/>
                        </a:spcAft>
                      </a:pPr>
                      <a:r>
                        <a:rPr lang="lt-LT" sz="1100" b="1" dirty="0">
                          <a:solidFill>
                            <a:srgbClr val="000000"/>
                          </a:solidFill>
                          <a:latin typeface="Tahoma"/>
                          <a:ea typeface="Times New Roman"/>
                          <a:cs typeface="Times New Roman"/>
                        </a:rPr>
                        <a:t>Gimnazija</a:t>
                      </a:r>
                      <a:endParaRPr lang="lt-LT" sz="1100" b="1"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solidFill>
                            <a:srgbClr val="000000"/>
                          </a:solidFill>
                          <a:latin typeface="Tahoma"/>
                          <a:ea typeface="Times New Roman"/>
                          <a:cs typeface="Times New Roman"/>
                        </a:rPr>
                        <a:t>313</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95,02%</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130 697</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301</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65</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2011,09</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a:lnSpc>
                          <a:spcPct val="115000"/>
                        </a:lnSpc>
                        <a:spcAft>
                          <a:spcPts val="0"/>
                        </a:spcAft>
                      </a:pPr>
                      <a:r>
                        <a:rPr lang="lt-LT" sz="1100" dirty="0">
                          <a:latin typeface="Calibri"/>
                          <a:ea typeface="Times New Roman"/>
                          <a:cs typeface="Times New Roman"/>
                        </a:rPr>
                        <a:t>9-12 kl.  1:600</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608BB4"/>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1"/>
                  </a:ext>
                </a:extLst>
              </a:tr>
              <a:tr h="534899">
                <a:tc>
                  <a:txBody>
                    <a:bodyPr/>
                    <a:lstStyle/>
                    <a:p>
                      <a:pPr algn="just">
                        <a:lnSpc>
                          <a:spcPct val="115000"/>
                        </a:lnSpc>
                        <a:spcAft>
                          <a:spcPts val="0"/>
                        </a:spcAft>
                      </a:pPr>
                      <a:r>
                        <a:rPr lang="lt-LT" sz="1100" b="1" dirty="0">
                          <a:solidFill>
                            <a:srgbClr val="000000"/>
                          </a:solidFill>
                          <a:latin typeface="Tahoma"/>
                          <a:ea typeface="Times New Roman"/>
                          <a:cs typeface="Times New Roman"/>
                        </a:rPr>
                        <a:t>Pagrindinė mokykla</a:t>
                      </a:r>
                      <a:endParaRPr lang="lt-LT" sz="1100" b="1"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solidFill>
                            <a:srgbClr val="000000"/>
                          </a:solidFill>
                          <a:latin typeface="Tahoma"/>
                          <a:ea typeface="Times New Roman"/>
                          <a:cs typeface="Times New Roman"/>
                        </a:rPr>
                        <a:t>137</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95,51%</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24 225</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89</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16,47</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1471,12</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a:lnSpc>
                          <a:spcPct val="115000"/>
                        </a:lnSpc>
                        <a:spcAft>
                          <a:spcPts val="0"/>
                        </a:spcAft>
                      </a:pPr>
                      <a:r>
                        <a:rPr lang="lt-LT" sz="1100" dirty="0">
                          <a:latin typeface="Calibri"/>
                          <a:ea typeface="Times New Roman"/>
                          <a:cs typeface="Times New Roman"/>
                        </a:rPr>
                        <a:t>5-8 kl. 1:800</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2"/>
                  </a:ext>
                </a:extLst>
              </a:tr>
              <a:tr h="690090">
                <a:tc>
                  <a:txBody>
                    <a:bodyPr/>
                    <a:lstStyle/>
                    <a:p>
                      <a:pPr algn="just">
                        <a:lnSpc>
                          <a:spcPct val="115000"/>
                        </a:lnSpc>
                        <a:spcAft>
                          <a:spcPts val="0"/>
                        </a:spcAft>
                      </a:pPr>
                      <a:r>
                        <a:rPr lang="lt-LT" sz="1100" b="1" dirty="0">
                          <a:solidFill>
                            <a:srgbClr val="000000"/>
                          </a:solidFill>
                          <a:latin typeface="Tahoma"/>
                          <a:ea typeface="Times New Roman"/>
                          <a:cs typeface="Times New Roman"/>
                        </a:rPr>
                        <a:t>Profesinio mokymo įstaiga</a:t>
                      </a:r>
                      <a:endParaRPr lang="lt-LT" sz="1100" b="1"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solidFill>
                            <a:srgbClr val="000000"/>
                          </a:solidFill>
                          <a:latin typeface="Tahoma"/>
                          <a:ea typeface="Times New Roman"/>
                          <a:cs typeface="Times New Roman"/>
                        </a:rPr>
                        <a:t>18</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95,74%</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32 699</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234</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3,52</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9308,00</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a:lnSpc>
                          <a:spcPct val="115000"/>
                        </a:lnSpc>
                        <a:spcAft>
                          <a:spcPts val="0"/>
                        </a:spcAft>
                      </a:pPr>
                      <a:r>
                        <a:rPr lang="lt-LT" sz="1100" dirty="0">
                          <a:latin typeface="Calibri"/>
                          <a:ea typeface="Times New Roman"/>
                          <a:cs typeface="Times New Roman"/>
                        </a:rPr>
                        <a:t>1:800</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3"/>
                  </a:ext>
                </a:extLst>
              </a:tr>
              <a:tr h="354459">
                <a:tc>
                  <a:txBody>
                    <a:bodyPr/>
                    <a:lstStyle/>
                    <a:p>
                      <a:pPr algn="just">
                        <a:lnSpc>
                          <a:spcPct val="115000"/>
                        </a:lnSpc>
                        <a:spcAft>
                          <a:spcPts val="0"/>
                        </a:spcAft>
                      </a:pPr>
                      <a:r>
                        <a:rPr lang="lt-LT" sz="1100" b="1" dirty="0">
                          <a:solidFill>
                            <a:srgbClr val="000000"/>
                          </a:solidFill>
                          <a:latin typeface="Tahoma"/>
                          <a:ea typeface="Times New Roman"/>
                          <a:cs typeface="Times New Roman"/>
                        </a:rPr>
                        <a:t>Progimnazija</a:t>
                      </a:r>
                      <a:endParaRPr lang="lt-LT" sz="1100" b="1"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solidFill>
                            <a:srgbClr val="000000"/>
                          </a:solidFill>
                          <a:latin typeface="Tahoma"/>
                          <a:ea typeface="Times New Roman"/>
                          <a:cs typeface="Times New Roman"/>
                        </a:rPr>
                        <a:t>144</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95,50%</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56 255</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111</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34,53</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dirty="0">
                          <a:solidFill>
                            <a:srgbClr val="000000"/>
                          </a:solidFill>
                          <a:latin typeface="Tahoma"/>
                          <a:ea typeface="Times New Roman"/>
                          <a:cs typeface="Times New Roman"/>
                        </a:rPr>
                        <a:t>1629,12</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a:lnSpc>
                          <a:spcPct val="115000"/>
                        </a:lnSpc>
                        <a:spcAft>
                          <a:spcPts val="0"/>
                        </a:spcAft>
                      </a:pPr>
                      <a:r>
                        <a:rPr lang="lt-LT" sz="1100" dirty="0">
                          <a:latin typeface="Calibri"/>
                          <a:ea typeface="Times New Roman"/>
                          <a:cs typeface="Times New Roman"/>
                        </a:rPr>
                        <a:t>5-8 kl. 1:800</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4"/>
                  </a:ext>
                </a:extLst>
              </a:tr>
              <a:tr h="437251">
                <a:tc>
                  <a:txBody>
                    <a:bodyPr/>
                    <a:lstStyle/>
                    <a:p>
                      <a:pPr algn="just">
                        <a:lnSpc>
                          <a:spcPct val="115000"/>
                        </a:lnSpc>
                        <a:spcAft>
                          <a:spcPts val="0"/>
                        </a:spcAft>
                      </a:pPr>
                      <a:r>
                        <a:rPr lang="lt-LT" sz="1100" b="1" dirty="0">
                          <a:latin typeface="Calibri"/>
                          <a:ea typeface="Times New Roman"/>
                          <a:cs typeface="Times New Roman"/>
                        </a:rPr>
                        <a:t>Pradinė mokykla</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latin typeface="Calibri"/>
                          <a:ea typeface="Times New Roman"/>
                          <a:cs typeface="Times New Roman"/>
                        </a:rPr>
                        <a:t>-</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latin typeface="Calibri"/>
                          <a:ea typeface="Times New Roman"/>
                          <a:cs typeface="Times New Roman"/>
                        </a:rPr>
                        <a:t>-</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latin typeface="Calibri"/>
                          <a:ea typeface="Times New Roman"/>
                          <a:cs typeface="Times New Roman"/>
                        </a:rPr>
                        <a:t>-</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latin typeface="Calibri"/>
                          <a:ea typeface="Times New Roman"/>
                          <a:cs typeface="Times New Roman"/>
                        </a:rPr>
                        <a:t>-</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dirty="0">
                          <a:latin typeface="Calibri"/>
                          <a:ea typeface="Times New Roman"/>
                          <a:cs typeface="Times New Roman"/>
                        </a:rPr>
                        <a:t>-</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l">
                        <a:lnSpc>
                          <a:spcPct val="115000"/>
                        </a:lnSpc>
                        <a:spcAft>
                          <a:spcPts val="0"/>
                        </a:spcAft>
                      </a:pPr>
                      <a:r>
                        <a:rPr lang="lt-LT" sz="1100" dirty="0">
                          <a:latin typeface="Calibri"/>
                          <a:ea typeface="Times New Roman"/>
                          <a:cs typeface="Times New Roman"/>
                        </a:rPr>
                        <a:t>1-4 kl.  1:1500</a:t>
                      </a: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5"/>
                  </a:ext>
                </a:extLst>
              </a:tr>
              <a:tr h="343751">
                <a:tc>
                  <a:txBody>
                    <a:bodyPr/>
                    <a:lstStyle/>
                    <a:p>
                      <a:pPr algn="just">
                        <a:lnSpc>
                          <a:spcPct val="115000"/>
                        </a:lnSpc>
                        <a:spcAft>
                          <a:spcPts val="0"/>
                        </a:spcAft>
                      </a:pPr>
                      <a:r>
                        <a:rPr lang="lt-LT" sz="1100" b="1" dirty="0">
                          <a:solidFill>
                            <a:srgbClr val="000000"/>
                          </a:solidFill>
                          <a:latin typeface="Tahoma"/>
                          <a:ea typeface="Times New Roman"/>
                          <a:cs typeface="Times New Roman"/>
                        </a:rPr>
                        <a:t>Suvestinė</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a:lnSpc>
                          <a:spcPct val="115000"/>
                        </a:lnSpc>
                        <a:spcAft>
                          <a:spcPts val="0"/>
                        </a:spcAft>
                      </a:pPr>
                      <a:r>
                        <a:rPr lang="lt-LT" sz="1100" b="1" dirty="0">
                          <a:solidFill>
                            <a:srgbClr val="000000"/>
                          </a:solidFill>
                          <a:latin typeface="Tahoma"/>
                          <a:ea typeface="Times New Roman"/>
                          <a:cs typeface="Times New Roman"/>
                        </a:rPr>
                        <a:t>612</a:t>
                      </a: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b="1" dirty="0">
                          <a:solidFill>
                            <a:srgbClr val="000000"/>
                          </a:solidFill>
                          <a:latin typeface="Tahoma"/>
                          <a:ea typeface="Times New Roman"/>
                          <a:cs typeface="Times New Roman"/>
                        </a:rPr>
                        <a:t>95,23%</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b="1" dirty="0">
                          <a:solidFill>
                            <a:srgbClr val="000000"/>
                          </a:solidFill>
                          <a:latin typeface="Tahoma"/>
                          <a:ea typeface="Times New Roman"/>
                          <a:cs typeface="Times New Roman"/>
                        </a:rPr>
                        <a:t>242 006</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b="1" dirty="0">
                          <a:solidFill>
                            <a:srgbClr val="000000"/>
                          </a:solidFill>
                          <a:latin typeface="Tahoma"/>
                          <a:ea typeface="Times New Roman"/>
                          <a:cs typeface="Times New Roman"/>
                        </a:rPr>
                        <a:t>525</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b="1" dirty="0">
                          <a:solidFill>
                            <a:srgbClr val="000000"/>
                          </a:solidFill>
                          <a:latin typeface="Tahoma"/>
                          <a:ea typeface="Times New Roman"/>
                          <a:cs typeface="Times New Roman"/>
                        </a:rPr>
                        <a:t>119,5</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r>
                        <a:rPr lang="lt-LT" sz="1100" b="1" dirty="0">
                          <a:solidFill>
                            <a:srgbClr val="000000"/>
                          </a:solidFill>
                          <a:latin typeface="Tahoma"/>
                          <a:ea typeface="Times New Roman"/>
                          <a:cs typeface="Times New Roman"/>
                        </a:rPr>
                        <a:t>2025,17</a:t>
                      </a:r>
                      <a:endParaRPr lang="lt-LT" sz="110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just">
                        <a:lnSpc>
                          <a:spcPct val="115000"/>
                        </a:lnSpc>
                        <a:spcAft>
                          <a:spcPts val="0"/>
                        </a:spcAft>
                      </a:pPr>
                      <a:endParaRPr lang="lt-LT" sz="1100" dirty="0">
                        <a:latin typeface="Calibri"/>
                        <a:ea typeface="Times New Roman"/>
                        <a:cs typeface="Times New Roman"/>
                      </a:endParaRPr>
                    </a:p>
                  </a:txBody>
                  <a:tcPr marL="68580" marR="6858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TextBox 4"/>
          <p:cNvSpPr txBox="1"/>
          <p:nvPr/>
        </p:nvSpPr>
        <p:spPr>
          <a:xfrm>
            <a:off x="1446002" y="5867953"/>
            <a:ext cx="7280796" cy="461665"/>
          </a:xfrm>
          <a:prstGeom prst="rect">
            <a:avLst/>
          </a:prstGeom>
          <a:noFill/>
        </p:spPr>
        <p:txBody>
          <a:bodyPr wrap="square" rtlCol="0">
            <a:spAutoFit/>
          </a:bodyPr>
          <a:lstStyle/>
          <a:p>
            <a:r>
              <a:rPr lang="lt-LT" sz="1200" dirty="0"/>
              <a:t>1 LR Vyriausybės 2022 08 24 nutarimo Nr. 847 „Dėl Profesinio orientavimo vykdymo tvarkos aprašo patvirtinimo”  17 p. nustatytas karjeros specialistų, etatų pasiskirstymo santykis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3568" y="620688"/>
            <a:ext cx="8280920" cy="439897"/>
          </a:xfrm>
        </p:spPr>
        <p:txBody>
          <a:bodyPr>
            <a:noAutofit/>
          </a:bodyPr>
          <a:lstStyle/>
          <a:p>
            <a:r>
              <a:rPr lang="lt-LT" sz="1900" b="1" dirty="0"/>
              <a:t>Karjeros specialistų  kvalifikacija ir patirtis savivaldybėse,  2021-2022 </a:t>
            </a:r>
            <a:r>
              <a:rPr lang="lt-LT" sz="1900" b="1" dirty="0" err="1"/>
              <a:t>m.m</a:t>
            </a:r>
            <a:r>
              <a:rPr lang="lt-LT" sz="1900" b="1" dirty="0"/>
              <a:t>.</a:t>
            </a:r>
          </a:p>
        </p:txBody>
      </p:sp>
      <p:pic>
        <p:nvPicPr>
          <p:cNvPr id="4" name="Turinio vietos rezervavimo ženklas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1268760"/>
            <a:ext cx="7308704" cy="5274544"/>
          </a:xfrm>
          <a:noFill/>
          <a:ln>
            <a:noFill/>
          </a:ln>
        </p:spPr>
      </p:pic>
      <p:sp>
        <p:nvSpPr>
          <p:cNvPr id="79" name="TextBox 78"/>
          <p:cNvSpPr txBox="1"/>
          <p:nvPr/>
        </p:nvSpPr>
        <p:spPr>
          <a:xfrm>
            <a:off x="8244408" y="5013176"/>
            <a:ext cx="668773" cy="307777"/>
          </a:xfrm>
          <a:prstGeom prst="rect">
            <a:avLst/>
          </a:prstGeom>
          <a:noFill/>
        </p:spPr>
        <p:txBody>
          <a:bodyPr wrap="none" rtlCol="0">
            <a:spAutoFit/>
          </a:bodyPr>
          <a:lstStyle/>
          <a:p>
            <a:r>
              <a:rPr lang="lt-LT" sz="1400" dirty="0"/>
              <a:t>    0   %</a:t>
            </a:r>
          </a:p>
        </p:txBody>
      </p:sp>
      <p:sp>
        <p:nvSpPr>
          <p:cNvPr id="105" name="TextBox 104"/>
          <p:cNvSpPr txBox="1"/>
          <p:nvPr/>
        </p:nvSpPr>
        <p:spPr>
          <a:xfrm>
            <a:off x="7986632" y="5949280"/>
            <a:ext cx="1157368" cy="307777"/>
          </a:xfrm>
          <a:prstGeom prst="rect">
            <a:avLst/>
          </a:prstGeom>
          <a:noFill/>
        </p:spPr>
        <p:txBody>
          <a:bodyPr wrap="none" rtlCol="0">
            <a:spAutoFit/>
          </a:bodyPr>
          <a:lstStyle/>
          <a:p>
            <a:r>
              <a:rPr lang="lt-LT" sz="1400" dirty="0"/>
              <a:t>*    nepateikė</a:t>
            </a:r>
          </a:p>
        </p:txBody>
      </p:sp>
      <p:sp>
        <p:nvSpPr>
          <p:cNvPr id="75" name="Struktūrinė schema: mazgas 74"/>
          <p:cNvSpPr/>
          <p:nvPr/>
        </p:nvSpPr>
        <p:spPr>
          <a:xfrm>
            <a:off x="4716016" y="5373216"/>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6" name="Struktūrinė schema: mazgas 75"/>
          <p:cNvSpPr/>
          <p:nvPr/>
        </p:nvSpPr>
        <p:spPr>
          <a:xfrm>
            <a:off x="5436096" y="1628800"/>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7" name="Struktūrinė schema: mazgas 76"/>
          <p:cNvSpPr/>
          <p:nvPr/>
        </p:nvSpPr>
        <p:spPr>
          <a:xfrm>
            <a:off x="5292080" y="4797152"/>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8" name="Struktūrinė schema: mazgas 77"/>
          <p:cNvSpPr/>
          <p:nvPr/>
        </p:nvSpPr>
        <p:spPr>
          <a:xfrm>
            <a:off x="7164288" y="3573016"/>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0" name="Struktūrinė schema: mazgas 79"/>
          <p:cNvSpPr/>
          <p:nvPr/>
        </p:nvSpPr>
        <p:spPr>
          <a:xfrm>
            <a:off x="5724128" y="2564904"/>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1" name="Struktūrinė schema: mazgas 80"/>
          <p:cNvSpPr/>
          <p:nvPr/>
        </p:nvSpPr>
        <p:spPr>
          <a:xfrm>
            <a:off x="3851920" y="5661248"/>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2" name="Struktūrinė schema: mazgas 81"/>
          <p:cNvSpPr/>
          <p:nvPr/>
        </p:nvSpPr>
        <p:spPr>
          <a:xfrm>
            <a:off x="1043608" y="3140968"/>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1" name="Struktūrinė schema: mazgas 90"/>
          <p:cNvSpPr/>
          <p:nvPr/>
        </p:nvSpPr>
        <p:spPr>
          <a:xfrm>
            <a:off x="2123728" y="4005064"/>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6" name="Struktūrinė schema: mazgas 95"/>
          <p:cNvSpPr/>
          <p:nvPr/>
        </p:nvSpPr>
        <p:spPr>
          <a:xfrm>
            <a:off x="5076056" y="2924944"/>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6" name="Struktūrinė schema: mazgas 105"/>
          <p:cNvSpPr/>
          <p:nvPr/>
        </p:nvSpPr>
        <p:spPr>
          <a:xfrm>
            <a:off x="3923928" y="2564904"/>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7" name="Struktūrinė schema: mazgas 106"/>
          <p:cNvSpPr/>
          <p:nvPr/>
        </p:nvSpPr>
        <p:spPr>
          <a:xfrm>
            <a:off x="3563888" y="3284984"/>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8" name="Struktūrinė schema: mazgas 107"/>
          <p:cNvSpPr/>
          <p:nvPr/>
        </p:nvSpPr>
        <p:spPr>
          <a:xfrm>
            <a:off x="6372200" y="2996952"/>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0" name="Struktūrinė schema: mazgas 109"/>
          <p:cNvSpPr/>
          <p:nvPr/>
        </p:nvSpPr>
        <p:spPr>
          <a:xfrm>
            <a:off x="6804248" y="4077072"/>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2" name="Struktūrinė schema: mazgas 111"/>
          <p:cNvSpPr/>
          <p:nvPr/>
        </p:nvSpPr>
        <p:spPr>
          <a:xfrm>
            <a:off x="2267744" y="3284984"/>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3" name="Struktūrinė schema: mazgas 112"/>
          <p:cNvSpPr/>
          <p:nvPr/>
        </p:nvSpPr>
        <p:spPr>
          <a:xfrm>
            <a:off x="3347864" y="4509120"/>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4" name="Struktūrinė schema: mazgas 113"/>
          <p:cNvSpPr/>
          <p:nvPr/>
        </p:nvSpPr>
        <p:spPr>
          <a:xfrm>
            <a:off x="6156176" y="2060848"/>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6" name="Struktūrinė schema: mazgas 115"/>
          <p:cNvSpPr/>
          <p:nvPr/>
        </p:nvSpPr>
        <p:spPr>
          <a:xfrm>
            <a:off x="1835696" y="1628800"/>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7" name="Struktūrinė schema: mazgas 116"/>
          <p:cNvSpPr/>
          <p:nvPr/>
        </p:nvSpPr>
        <p:spPr>
          <a:xfrm>
            <a:off x="5580112" y="4077072"/>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8" name="Struktūrinė schema: mazgas 117"/>
          <p:cNvSpPr/>
          <p:nvPr/>
        </p:nvSpPr>
        <p:spPr>
          <a:xfrm>
            <a:off x="3347864" y="1988840"/>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9" name="Struktūrinė schema: mazgas 118"/>
          <p:cNvSpPr/>
          <p:nvPr/>
        </p:nvSpPr>
        <p:spPr>
          <a:xfrm>
            <a:off x="6804248" y="2564904"/>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0" name="Struktūrinė schema: mazgas 119"/>
          <p:cNvSpPr/>
          <p:nvPr/>
        </p:nvSpPr>
        <p:spPr>
          <a:xfrm>
            <a:off x="7956376" y="537321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1" name="Struktūrinė schema: mazgas 120"/>
          <p:cNvSpPr/>
          <p:nvPr/>
        </p:nvSpPr>
        <p:spPr>
          <a:xfrm>
            <a:off x="3131840" y="4869160"/>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2" name="Struktūrinė schema: mazgas 121"/>
          <p:cNvSpPr/>
          <p:nvPr/>
        </p:nvSpPr>
        <p:spPr>
          <a:xfrm>
            <a:off x="3131840" y="1484784"/>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3" name="Struktūrinė schema: mazgas 122"/>
          <p:cNvSpPr/>
          <p:nvPr/>
        </p:nvSpPr>
        <p:spPr>
          <a:xfrm>
            <a:off x="4788024" y="3861048"/>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4" name="Struktūrinė schema: mazgas 123"/>
          <p:cNvSpPr/>
          <p:nvPr/>
        </p:nvSpPr>
        <p:spPr>
          <a:xfrm>
            <a:off x="4211960" y="3356992"/>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5" name="Struktūrinė schema: mazgas 124"/>
          <p:cNvSpPr/>
          <p:nvPr/>
        </p:nvSpPr>
        <p:spPr>
          <a:xfrm>
            <a:off x="4355976" y="6021288"/>
            <a:ext cx="144016" cy="144016"/>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6" name="Struktūrinė schema: mazgas 125"/>
          <p:cNvSpPr/>
          <p:nvPr/>
        </p:nvSpPr>
        <p:spPr>
          <a:xfrm>
            <a:off x="7956376" y="5085184"/>
            <a:ext cx="144016" cy="1440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7" name="TextBox 126"/>
          <p:cNvSpPr txBox="1"/>
          <p:nvPr/>
        </p:nvSpPr>
        <p:spPr>
          <a:xfrm>
            <a:off x="8172400" y="5229200"/>
            <a:ext cx="1400175" cy="369332"/>
          </a:xfrm>
          <a:prstGeom prst="rect">
            <a:avLst/>
          </a:prstGeom>
          <a:noFill/>
        </p:spPr>
        <p:txBody>
          <a:bodyPr wrap="square" rtlCol="0">
            <a:spAutoFit/>
          </a:bodyPr>
          <a:lstStyle/>
          <a:p>
            <a:r>
              <a:rPr lang="lt-LT" sz="1400" dirty="0"/>
              <a:t> &lt; 50%</a:t>
            </a:r>
            <a:r>
              <a:rPr lang="lt-LT" dirty="0"/>
              <a:t> </a:t>
            </a:r>
          </a:p>
        </p:txBody>
      </p:sp>
      <p:sp>
        <p:nvSpPr>
          <p:cNvPr id="128" name="TextBox 127"/>
          <p:cNvSpPr txBox="1"/>
          <p:nvPr/>
        </p:nvSpPr>
        <p:spPr>
          <a:xfrm>
            <a:off x="8172400" y="5589240"/>
            <a:ext cx="1544191" cy="369332"/>
          </a:xfrm>
          <a:prstGeom prst="rect">
            <a:avLst/>
          </a:prstGeom>
          <a:noFill/>
        </p:spPr>
        <p:txBody>
          <a:bodyPr wrap="square" rtlCol="0">
            <a:spAutoFit/>
          </a:bodyPr>
          <a:lstStyle/>
          <a:p>
            <a:r>
              <a:rPr lang="lt-LT" sz="1400" dirty="0"/>
              <a:t>=&gt; 50%</a:t>
            </a:r>
            <a:r>
              <a:rPr lang="lt-LT" dirty="0"/>
              <a:t> </a:t>
            </a:r>
          </a:p>
        </p:txBody>
      </p:sp>
      <p:sp>
        <p:nvSpPr>
          <p:cNvPr id="129" name="Struktūrinė schema: mazgas 128"/>
          <p:cNvSpPr/>
          <p:nvPr/>
        </p:nvSpPr>
        <p:spPr>
          <a:xfrm>
            <a:off x="4427984" y="537321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0" name="Struktūrinė schema: mazgas 129"/>
          <p:cNvSpPr/>
          <p:nvPr/>
        </p:nvSpPr>
        <p:spPr>
          <a:xfrm>
            <a:off x="5652120" y="3284984"/>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1" name="Struktūrinė schema: mazgas 130"/>
          <p:cNvSpPr/>
          <p:nvPr/>
        </p:nvSpPr>
        <p:spPr>
          <a:xfrm>
            <a:off x="3779912" y="501317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2" name="Struktūrinė schema: mazgas 131"/>
          <p:cNvSpPr/>
          <p:nvPr/>
        </p:nvSpPr>
        <p:spPr>
          <a:xfrm>
            <a:off x="4355976" y="429309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3" name="Struktūrinė schema: mazgas 132"/>
          <p:cNvSpPr/>
          <p:nvPr/>
        </p:nvSpPr>
        <p:spPr>
          <a:xfrm>
            <a:off x="1259632" y="2636912"/>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4" name="Struktūrinė schema: mazgas 133"/>
          <p:cNvSpPr/>
          <p:nvPr/>
        </p:nvSpPr>
        <p:spPr>
          <a:xfrm>
            <a:off x="1403648" y="2060848"/>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5" name="Struktūrinė schema: mazgas 134"/>
          <p:cNvSpPr/>
          <p:nvPr/>
        </p:nvSpPr>
        <p:spPr>
          <a:xfrm>
            <a:off x="4860032" y="4725144"/>
            <a:ext cx="144016" cy="144016"/>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6" name="Struktūrinė schema: mazgas 135"/>
          <p:cNvSpPr/>
          <p:nvPr/>
        </p:nvSpPr>
        <p:spPr>
          <a:xfrm>
            <a:off x="4860032" y="1844824"/>
            <a:ext cx="144016" cy="144016"/>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7" name="Struktūrinė schema: mazgas 136"/>
          <p:cNvSpPr/>
          <p:nvPr/>
        </p:nvSpPr>
        <p:spPr>
          <a:xfrm>
            <a:off x="4211960" y="4941168"/>
            <a:ext cx="144016" cy="144016"/>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8" name="Struktūrinė schema: mazgas 137"/>
          <p:cNvSpPr/>
          <p:nvPr/>
        </p:nvSpPr>
        <p:spPr>
          <a:xfrm>
            <a:off x="2411760" y="2060848"/>
            <a:ext cx="144016" cy="144016"/>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0" name="Struktūrinė schema: mazgas 139"/>
          <p:cNvSpPr/>
          <p:nvPr/>
        </p:nvSpPr>
        <p:spPr>
          <a:xfrm>
            <a:off x="7956376" y="5733256"/>
            <a:ext cx="144016" cy="144016"/>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1" name="Struktūrinė schema: mazgas 140"/>
          <p:cNvSpPr/>
          <p:nvPr/>
        </p:nvSpPr>
        <p:spPr>
          <a:xfrm>
            <a:off x="3923928" y="177281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2" name="Struktūrinė schema: mazgas 141"/>
          <p:cNvSpPr/>
          <p:nvPr/>
        </p:nvSpPr>
        <p:spPr>
          <a:xfrm>
            <a:off x="2987824" y="3717032"/>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3" name="Struktūrinė schema: mazgas 142"/>
          <p:cNvSpPr/>
          <p:nvPr/>
        </p:nvSpPr>
        <p:spPr>
          <a:xfrm>
            <a:off x="3491880" y="537321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4" name="Struktūrinė schema: mazgas 143"/>
          <p:cNvSpPr/>
          <p:nvPr/>
        </p:nvSpPr>
        <p:spPr>
          <a:xfrm>
            <a:off x="3995936" y="429309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5" name="Struktūrinė schema: mazgas 144"/>
          <p:cNvSpPr/>
          <p:nvPr/>
        </p:nvSpPr>
        <p:spPr>
          <a:xfrm>
            <a:off x="2987824" y="2708920"/>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6" name="Struktūrinė schema: mazgas 145"/>
          <p:cNvSpPr/>
          <p:nvPr/>
        </p:nvSpPr>
        <p:spPr>
          <a:xfrm>
            <a:off x="1043608" y="2636912"/>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7" name="Struktūrinė schema: mazgas 146"/>
          <p:cNvSpPr/>
          <p:nvPr/>
        </p:nvSpPr>
        <p:spPr>
          <a:xfrm>
            <a:off x="2411760" y="141277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8" name="Struktūrinė schema: mazgas 147"/>
          <p:cNvSpPr/>
          <p:nvPr/>
        </p:nvSpPr>
        <p:spPr>
          <a:xfrm>
            <a:off x="4427984" y="177281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49" name="Struktūrinė schema: mazgas 148"/>
          <p:cNvSpPr/>
          <p:nvPr/>
        </p:nvSpPr>
        <p:spPr>
          <a:xfrm>
            <a:off x="1043608" y="2060848"/>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0" name="Struktūrinė schema: mazgas 149"/>
          <p:cNvSpPr/>
          <p:nvPr/>
        </p:nvSpPr>
        <p:spPr>
          <a:xfrm>
            <a:off x="4860032" y="2636912"/>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1" name="Struktūrinė schema: mazgas 150"/>
          <p:cNvSpPr/>
          <p:nvPr/>
        </p:nvSpPr>
        <p:spPr>
          <a:xfrm>
            <a:off x="1907704" y="2060848"/>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2" name="Struktūrinė schema: mazgas 151"/>
          <p:cNvSpPr/>
          <p:nvPr/>
        </p:nvSpPr>
        <p:spPr>
          <a:xfrm>
            <a:off x="5652120" y="5661248"/>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3" name="Struktūrinė schema: mazgas 152"/>
          <p:cNvSpPr/>
          <p:nvPr/>
        </p:nvSpPr>
        <p:spPr>
          <a:xfrm>
            <a:off x="3635896" y="2204864"/>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4" name="Struktūrinė schema: mazgas 153"/>
          <p:cNvSpPr/>
          <p:nvPr/>
        </p:nvSpPr>
        <p:spPr>
          <a:xfrm>
            <a:off x="1691680" y="321297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5" name="Struktūrinė schema: mazgas 154"/>
          <p:cNvSpPr/>
          <p:nvPr/>
        </p:nvSpPr>
        <p:spPr>
          <a:xfrm>
            <a:off x="2483768" y="3789040"/>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6" name="Struktūrinė schema: mazgas 155"/>
          <p:cNvSpPr/>
          <p:nvPr/>
        </p:nvSpPr>
        <p:spPr>
          <a:xfrm>
            <a:off x="5508104" y="501317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7" name="Struktūrinė schema: mazgas 156"/>
          <p:cNvSpPr/>
          <p:nvPr/>
        </p:nvSpPr>
        <p:spPr>
          <a:xfrm>
            <a:off x="5220072" y="3501008"/>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8" name="Struktūrinė schema: mazgas 157"/>
          <p:cNvSpPr/>
          <p:nvPr/>
        </p:nvSpPr>
        <p:spPr>
          <a:xfrm>
            <a:off x="5076056" y="609329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59" name="Struktūrinė schema: mazgas 158"/>
          <p:cNvSpPr/>
          <p:nvPr/>
        </p:nvSpPr>
        <p:spPr>
          <a:xfrm>
            <a:off x="7452320" y="3068960"/>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60" name="Struktūrinė schema: mazgas 159"/>
          <p:cNvSpPr/>
          <p:nvPr/>
        </p:nvSpPr>
        <p:spPr>
          <a:xfrm>
            <a:off x="6372200" y="4653136"/>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61" name="Struktūrinė schema: mazgas 160"/>
          <p:cNvSpPr/>
          <p:nvPr/>
        </p:nvSpPr>
        <p:spPr>
          <a:xfrm>
            <a:off x="6012160" y="4725144"/>
            <a:ext cx="144016" cy="144016"/>
          </a:xfrm>
          <a:prstGeom prst="flowChartConnecto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62" name="Stačiakampis 161"/>
          <p:cNvSpPr/>
          <p:nvPr/>
        </p:nvSpPr>
        <p:spPr>
          <a:xfrm>
            <a:off x="1979712" y="2492896"/>
            <a:ext cx="308098" cy="369332"/>
          </a:xfrm>
          <a:prstGeom prst="rect">
            <a:avLst/>
          </a:prstGeom>
        </p:spPr>
        <p:txBody>
          <a:bodyPr wrap="none">
            <a:spAutoFit/>
          </a:bodyPr>
          <a:lstStyle/>
          <a:p>
            <a:r>
              <a:rPr lang="lt-LT" dirty="0"/>
              <a:t>*</a:t>
            </a:r>
          </a:p>
        </p:txBody>
      </p:sp>
      <p:sp>
        <p:nvSpPr>
          <p:cNvPr id="163" name="Stačiakampis 162"/>
          <p:cNvSpPr/>
          <p:nvPr/>
        </p:nvSpPr>
        <p:spPr>
          <a:xfrm>
            <a:off x="3707904" y="4509120"/>
            <a:ext cx="308098" cy="369332"/>
          </a:xfrm>
          <a:prstGeom prst="rect">
            <a:avLst/>
          </a:prstGeom>
        </p:spPr>
        <p:txBody>
          <a:bodyPr wrap="none">
            <a:spAutoFit/>
          </a:bodyPr>
          <a:lstStyle/>
          <a:p>
            <a:r>
              <a:rPr lang="lt-LT" dirty="0"/>
              <a:t>*</a:t>
            </a:r>
          </a:p>
        </p:txBody>
      </p:sp>
      <p:sp>
        <p:nvSpPr>
          <p:cNvPr id="164" name="Stačiakampis 163"/>
          <p:cNvSpPr/>
          <p:nvPr/>
        </p:nvSpPr>
        <p:spPr>
          <a:xfrm>
            <a:off x="6084168" y="3573016"/>
            <a:ext cx="308098" cy="369332"/>
          </a:xfrm>
          <a:prstGeom prst="rect">
            <a:avLst/>
          </a:prstGeom>
        </p:spPr>
        <p:txBody>
          <a:bodyPr wrap="none">
            <a:spAutoFit/>
          </a:bodyPr>
          <a:lstStyle/>
          <a:p>
            <a:r>
              <a:rPr lang="lt-LT" dirty="0"/>
              <a:t>*</a:t>
            </a:r>
          </a:p>
        </p:txBody>
      </p:sp>
      <p:sp>
        <p:nvSpPr>
          <p:cNvPr id="165" name="Stačiakampis 164"/>
          <p:cNvSpPr/>
          <p:nvPr/>
        </p:nvSpPr>
        <p:spPr>
          <a:xfrm>
            <a:off x="4427984" y="5013176"/>
            <a:ext cx="308098" cy="369332"/>
          </a:xfrm>
          <a:prstGeom prst="rect">
            <a:avLst/>
          </a:prstGeom>
        </p:spPr>
        <p:txBody>
          <a:bodyPr wrap="none">
            <a:spAutoFit/>
          </a:bodyPr>
          <a:lstStyle/>
          <a:p>
            <a:r>
              <a:rPr lang="lt-LT" dirty="0"/>
              <a:t>*</a:t>
            </a:r>
          </a:p>
        </p:txBody>
      </p:sp>
      <p:sp>
        <p:nvSpPr>
          <p:cNvPr id="166" name="Stačiakampis 165"/>
          <p:cNvSpPr/>
          <p:nvPr/>
        </p:nvSpPr>
        <p:spPr>
          <a:xfrm>
            <a:off x="7164288" y="3861048"/>
            <a:ext cx="1800200" cy="1169551"/>
          </a:xfrm>
          <a:prstGeom prst="rect">
            <a:avLst/>
          </a:prstGeom>
        </p:spPr>
        <p:txBody>
          <a:bodyPr wrap="square">
            <a:spAutoFit/>
          </a:bodyPr>
          <a:lstStyle/>
          <a:p>
            <a:pPr algn="r"/>
            <a:r>
              <a:rPr lang="lt-LT" sz="1400" b="1" dirty="0"/>
              <a:t>Turi  aukštąjį išsilavinimą, tiesiogiai susijusį su  profesiniu orientavimu</a:t>
            </a:r>
            <a:endParaRPr lang="lt-LT" sz="1400" dirty="0"/>
          </a:p>
        </p:txBody>
      </p:sp>
      <p:sp>
        <p:nvSpPr>
          <p:cNvPr id="167" name="Stačiakampis 166"/>
          <p:cNvSpPr/>
          <p:nvPr/>
        </p:nvSpPr>
        <p:spPr>
          <a:xfrm>
            <a:off x="7164288" y="1124744"/>
            <a:ext cx="1800200" cy="738664"/>
          </a:xfrm>
          <a:prstGeom prst="rect">
            <a:avLst/>
          </a:prstGeom>
        </p:spPr>
        <p:txBody>
          <a:bodyPr wrap="square">
            <a:spAutoFit/>
          </a:bodyPr>
          <a:lstStyle/>
          <a:p>
            <a:pPr algn="r"/>
            <a:r>
              <a:rPr lang="lt-LT" sz="1400" b="1" dirty="0"/>
              <a:t>Turi  2 metų ir mažesnę darbo patirtį specialistų</a:t>
            </a:r>
            <a:endParaRPr lang="lt-LT" sz="1400" dirty="0"/>
          </a:p>
        </p:txBody>
      </p:sp>
      <p:sp>
        <p:nvSpPr>
          <p:cNvPr id="168" name="TextBox 167"/>
          <p:cNvSpPr txBox="1"/>
          <p:nvPr/>
        </p:nvSpPr>
        <p:spPr>
          <a:xfrm>
            <a:off x="8244408" y="2060848"/>
            <a:ext cx="680095" cy="369332"/>
          </a:xfrm>
          <a:prstGeom prst="rect">
            <a:avLst/>
          </a:prstGeom>
          <a:noFill/>
        </p:spPr>
        <p:txBody>
          <a:bodyPr wrap="square" rtlCol="0">
            <a:spAutoFit/>
          </a:bodyPr>
          <a:lstStyle/>
          <a:p>
            <a:r>
              <a:rPr lang="lt-LT" sz="1400" dirty="0"/>
              <a:t> &lt; 50%</a:t>
            </a:r>
            <a:r>
              <a:rPr lang="lt-LT" dirty="0"/>
              <a:t> </a:t>
            </a:r>
          </a:p>
        </p:txBody>
      </p:sp>
      <p:sp>
        <p:nvSpPr>
          <p:cNvPr id="169" name="TextBox 168"/>
          <p:cNvSpPr txBox="1"/>
          <p:nvPr/>
        </p:nvSpPr>
        <p:spPr>
          <a:xfrm>
            <a:off x="8244408" y="2492896"/>
            <a:ext cx="1400175" cy="369332"/>
          </a:xfrm>
          <a:prstGeom prst="rect">
            <a:avLst/>
          </a:prstGeom>
          <a:noFill/>
        </p:spPr>
        <p:txBody>
          <a:bodyPr wrap="square" rtlCol="0">
            <a:spAutoFit/>
          </a:bodyPr>
          <a:lstStyle/>
          <a:p>
            <a:r>
              <a:rPr lang="lt-LT" sz="1400" dirty="0"/>
              <a:t>=&gt; 50%</a:t>
            </a:r>
            <a:r>
              <a:rPr lang="lt-LT" dirty="0"/>
              <a:t> </a:t>
            </a:r>
          </a:p>
        </p:txBody>
      </p:sp>
      <p:sp>
        <p:nvSpPr>
          <p:cNvPr id="171" name="Lygiašonis trikampis 170"/>
          <p:cNvSpPr/>
          <p:nvPr/>
        </p:nvSpPr>
        <p:spPr>
          <a:xfrm>
            <a:off x="8100392" y="220486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2" name="Lygiašonis trikampis 171"/>
          <p:cNvSpPr/>
          <p:nvPr/>
        </p:nvSpPr>
        <p:spPr>
          <a:xfrm>
            <a:off x="8100392" y="2564904"/>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3" name="Lygiašonis trikampis 172"/>
          <p:cNvSpPr/>
          <p:nvPr/>
        </p:nvSpPr>
        <p:spPr>
          <a:xfrm>
            <a:off x="2555776" y="2132856"/>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4" name="Lygiašonis trikampis 173"/>
          <p:cNvSpPr/>
          <p:nvPr/>
        </p:nvSpPr>
        <p:spPr>
          <a:xfrm>
            <a:off x="1547664" y="3284984"/>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5" name="Lygiašonis trikampis 174"/>
          <p:cNvSpPr/>
          <p:nvPr/>
        </p:nvSpPr>
        <p:spPr>
          <a:xfrm>
            <a:off x="4067944" y="2564904"/>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6" name="Lygiašonis trikampis 175"/>
          <p:cNvSpPr/>
          <p:nvPr/>
        </p:nvSpPr>
        <p:spPr>
          <a:xfrm>
            <a:off x="4932040" y="2924944"/>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7" name="Lygiašonis trikampis 176"/>
          <p:cNvSpPr/>
          <p:nvPr/>
        </p:nvSpPr>
        <p:spPr>
          <a:xfrm>
            <a:off x="2195736" y="4005064"/>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8" name="Lygiašonis trikampis 177"/>
          <p:cNvSpPr/>
          <p:nvPr/>
        </p:nvSpPr>
        <p:spPr>
          <a:xfrm>
            <a:off x="971600" y="2996952"/>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9" name="Lygiašonis trikampis 178"/>
          <p:cNvSpPr/>
          <p:nvPr/>
        </p:nvSpPr>
        <p:spPr>
          <a:xfrm>
            <a:off x="4067944" y="5733256"/>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0" name="Lygiašonis trikampis 179"/>
          <p:cNvSpPr/>
          <p:nvPr/>
        </p:nvSpPr>
        <p:spPr>
          <a:xfrm>
            <a:off x="4283968" y="436510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1" name="Lygiašonis trikampis 180"/>
          <p:cNvSpPr/>
          <p:nvPr/>
        </p:nvSpPr>
        <p:spPr>
          <a:xfrm>
            <a:off x="3563888" y="558924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2" name="Lygiašonis trikampis 181"/>
          <p:cNvSpPr/>
          <p:nvPr/>
        </p:nvSpPr>
        <p:spPr>
          <a:xfrm>
            <a:off x="5004048" y="436510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3" name="Lygiašonis trikampis 182"/>
          <p:cNvSpPr/>
          <p:nvPr/>
        </p:nvSpPr>
        <p:spPr>
          <a:xfrm>
            <a:off x="2987824" y="3861048"/>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4" name="Lygiašonis trikampis 183"/>
          <p:cNvSpPr/>
          <p:nvPr/>
        </p:nvSpPr>
        <p:spPr>
          <a:xfrm>
            <a:off x="4139952" y="155679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5" name="Lygiašonis trikampis 184"/>
          <p:cNvSpPr/>
          <p:nvPr/>
        </p:nvSpPr>
        <p:spPr>
          <a:xfrm>
            <a:off x="4716016" y="407707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6" name="Lygiašonis trikampis 185"/>
          <p:cNvSpPr/>
          <p:nvPr/>
        </p:nvSpPr>
        <p:spPr>
          <a:xfrm>
            <a:off x="5148064" y="479715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7" name="Lygiašonis trikampis 186"/>
          <p:cNvSpPr/>
          <p:nvPr/>
        </p:nvSpPr>
        <p:spPr>
          <a:xfrm>
            <a:off x="4427984" y="623731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8" name="Lygiašonis trikampis 187"/>
          <p:cNvSpPr/>
          <p:nvPr/>
        </p:nvSpPr>
        <p:spPr>
          <a:xfrm>
            <a:off x="5796136" y="3212976"/>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89" name="Lygiašonis trikampis 188"/>
          <p:cNvSpPr/>
          <p:nvPr/>
        </p:nvSpPr>
        <p:spPr>
          <a:xfrm>
            <a:off x="4788024" y="551723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0" name="Lygiašonis trikampis 189"/>
          <p:cNvSpPr/>
          <p:nvPr/>
        </p:nvSpPr>
        <p:spPr>
          <a:xfrm>
            <a:off x="2987824" y="148478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1" name="Lygiašonis trikampis 190"/>
          <p:cNvSpPr/>
          <p:nvPr/>
        </p:nvSpPr>
        <p:spPr>
          <a:xfrm>
            <a:off x="5508104" y="2564904"/>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2" name="Lygiašonis trikampis 191"/>
          <p:cNvSpPr/>
          <p:nvPr/>
        </p:nvSpPr>
        <p:spPr>
          <a:xfrm>
            <a:off x="4139952" y="3573016"/>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3" name="Lygiašonis trikampis 192"/>
          <p:cNvSpPr/>
          <p:nvPr/>
        </p:nvSpPr>
        <p:spPr>
          <a:xfrm>
            <a:off x="7020272" y="3501008"/>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4" name="Lygiašonis trikampis 193"/>
          <p:cNvSpPr/>
          <p:nvPr/>
        </p:nvSpPr>
        <p:spPr>
          <a:xfrm>
            <a:off x="5364088" y="1484784"/>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5" name="Lygiašonis trikampis 194"/>
          <p:cNvSpPr/>
          <p:nvPr/>
        </p:nvSpPr>
        <p:spPr>
          <a:xfrm>
            <a:off x="4499992" y="5373216"/>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6" name="Lygiašonis trikampis 195"/>
          <p:cNvSpPr/>
          <p:nvPr/>
        </p:nvSpPr>
        <p:spPr>
          <a:xfrm>
            <a:off x="6300192" y="2132856"/>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7" name="Lygiašonis trikampis 196"/>
          <p:cNvSpPr/>
          <p:nvPr/>
        </p:nvSpPr>
        <p:spPr>
          <a:xfrm>
            <a:off x="4283968" y="184482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8" name="Lygiašonis trikampis 197"/>
          <p:cNvSpPr/>
          <p:nvPr/>
        </p:nvSpPr>
        <p:spPr>
          <a:xfrm>
            <a:off x="2267744" y="1412776"/>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99" name="Lygiašonis trikampis 198"/>
          <p:cNvSpPr/>
          <p:nvPr/>
        </p:nvSpPr>
        <p:spPr>
          <a:xfrm>
            <a:off x="3635896" y="508518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0" name="Lygiašonis trikampis 199"/>
          <p:cNvSpPr/>
          <p:nvPr/>
        </p:nvSpPr>
        <p:spPr>
          <a:xfrm>
            <a:off x="1403648" y="234888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1" name="Lygiašonis trikampis 200"/>
          <p:cNvSpPr/>
          <p:nvPr/>
        </p:nvSpPr>
        <p:spPr>
          <a:xfrm>
            <a:off x="1547664" y="299695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2" name="Lygiašonis trikampis 201"/>
          <p:cNvSpPr/>
          <p:nvPr/>
        </p:nvSpPr>
        <p:spPr>
          <a:xfrm>
            <a:off x="971600" y="2492896"/>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3" name="Lygiašonis trikampis 202"/>
          <p:cNvSpPr/>
          <p:nvPr/>
        </p:nvSpPr>
        <p:spPr>
          <a:xfrm>
            <a:off x="3131840" y="270892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4" name="Lygiašonis trikampis 203"/>
          <p:cNvSpPr/>
          <p:nvPr/>
        </p:nvSpPr>
        <p:spPr>
          <a:xfrm>
            <a:off x="4211960" y="400506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5" name="Lygiašonis trikampis 204"/>
          <p:cNvSpPr/>
          <p:nvPr/>
        </p:nvSpPr>
        <p:spPr>
          <a:xfrm>
            <a:off x="3419872" y="328498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6" name="Lygiašonis trikampis 205"/>
          <p:cNvSpPr/>
          <p:nvPr/>
        </p:nvSpPr>
        <p:spPr>
          <a:xfrm>
            <a:off x="4211960" y="5013176"/>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7" name="Lygiašonis trikampis 206"/>
          <p:cNvSpPr/>
          <p:nvPr/>
        </p:nvSpPr>
        <p:spPr>
          <a:xfrm>
            <a:off x="2051720" y="2132856"/>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8" name="Lygiašonis trikampis 207"/>
          <p:cNvSpPr/>
          <p:nvPr/>
        </p:nvSpPr>
        <p:spPr>
          <a:xfrm>
            <a:off x="4788024" y="191683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09" name="Lygiašonis trikampis 208"/>
          <p:cNvSpPr/>
          <p:nvPr/>
        </p:nvSpPr>
        <p:spPr>
          <a:xfrm>
            <a:off x="4932040" y="256490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0" name="Lygiašonis trikampis 209"/>
          <p:cNvSpPr/>
          <p:nvPr/>
        </p:nvSpPr>
        <p:spPr>
          <a:xfrm>
            <a:off x="971600" y="2060848"/>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1" name="Lygiašonis trikampis 210"/>
          <p:cNvSpPr/>
          <p:nvPr/>
        </p:nvSpPr>
        <p:spPr>
          <a:xfrm>
            <a:off x="5580112" y="522920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2" name="Lygiašonis trikampis 211"/>
          <p:cNvSpPr/>
          <p:nvPr/>
        </p:nvSpPr>
        <p:spPr>
          <a:xfrm>
            <a:off x="3707904" y="220486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3" name="Lygiašonis trikampis 212"/>
          <p:cNvSpPr/>
          <p:nvPr/>
        </p:nvSpPr>
        <p:spPr>
          <a:xfrm>
            <a:off x="6084168" y="5373216"/>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4" name="Lygiašonis trikampis 213"/>
          <p:cNvSpPr/>
          <p:nvPr/>
        </p:nvSpPr>
        <p:spPr>
          <a:xfrm>
            <a:off x="3347864" y="4221088"/>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5" name="Lygiašonis trikampis 214"/>
          <p:cNvSpPr/>
          <p:nvPr/>
        </p:nvSpPr>
        <p:spPr>
          <a:xfrm>
            <a:off x="6804248" y="378904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6" name="Lygiašonis trikampis 215"/>
          <p:cNvSpPr/>
          <p:nvPr/>
        </p:nvSpPr>
        <p:spPr>
          <a:xfrm>
            <a:off x="1691680" y="155679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7" name="Lygiašonis trikampis 216"/>
          <p:cNvSpPr/>
          <p:nvPr/>
        </p:nvSpPr>
        <p:spPr>
          <a:xfrm>
            <a:off x="5436096" y="4077072"/>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8" name="Lygiašonis trikampis 217"/>
          <p:cNvSpPr/>
          <p:nvPr/>
        </p:nvSpPr>
        <p:spPr>
          <a:xfrm>
            <a:off x="2483768" y="306896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19" name="Lygiašonis trikampis 218"/>
          <p:cNvSpPr/>
          <p:nvPr/>
        </p:nvSpPr>
        <p:spPr>
          <a:xfrm>
            <a:off x="3203848" y="2060848"/>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0" name="Lygiašonis trikampis 219"/>
          <p:cNvSpPr/>
          <p:nvPr/>
        </p:nvSpPr>
        <p:spPr>
          <a:xfrm>
            <a:off x="5292080" y="3861048"/>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1" name="Lygiašonis trikampis 220"/>
          <p:cNvSpPr/>
          <p:nvPr/>
        </p:nvSpPr>
        <p:spPr>
          <a:xfrm>
            <a:off x="2627784" y="3501008"/>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2" name="Lygiašonis trikampis 221"/>
          <p:cNvSpPr/>
          <p:nvPr/>
        </p:nvSpPr>
        <p:spPr>
          <a:xfrm>
            <a:off x="5868144" y="4941168"/>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3" name="Lygiašonis trikampis 222"/>
          <p:cNvSpPr/>
          <p:nvPr/>
        </p:nvSpPr>
        <p:spPr>
          <a:xfrm>
            <a:off x="3347864" y="486916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4" name="Lygiašonis trikampis 223"/>
          <p:cNvSpPr/>
          <p:nvPr/>
        </p:nvSpPr>
        <p:spPr>
          <a:xfrm>
            <a:off x="4932040" y="616530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5" name="Lygiašonis trikampis 224"/>
          <p:cNvSpPr/>
          <p:nvPr/>
        </p:nvSpPr>
        <p:spPr>
          <a:xfrm>
            <a:off x="6948264" y="2564904"/>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6" name="Lygiašonis trikampis 225"/>
          <p:cNvSpPr/>
          <p:nvPr/>
        </p:nvSpPr>
        <p:spPr>
          <a:xfrm>
            <a:off x="6372200" y="486916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227" name="Lygiašonis trikampis 226"/>
          <p:cNvSpPr/>
          <p:nvPr/>
        </p:nvSpPr>
        <p:spPr>
          <a:xfrm>
            <a:off x="7524328" y="3140968"/>
            <a:ext cx="144016"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 name="Lygiašonis trikampis 170">
            <a:extLst>
              <a:ext uri="{FF2B5EF4-FFF2-40B4-BE49-F238E27FC236}">
                <a16:creationId xmlns:a16="http://schemas.microsoft.com/office/drawing/2014/main" id="{AFEE64AD-4FBC-FB1C-EAB0-85BA8AD72914}"/>
              </a:ext>
            </a:extLst>
          </p:cNvPr>
          <p:cNvSpPr/>
          <p:nvPr/>
        </p:nvSpPr>
        <p:spPr>
          <a:xfrm>
            <a:off x="6564296" y="3075720"/>
            <a:ext cx="144016" cy="144016"/>
          </a:xfrm>
          <a:prstGeom prs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3984703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ranž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TM04033917[[fn=Berlynas]]</Template>
  <TotalTime>1735</TotalTime>
  <Words>2643</Words>
  <Application>Microsoft Office PowerPoint</Application>
  <PresentationFormat>On-screen Show (4:3)</PresentationFormat>
  <Paragraphs>387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Corbel</vt:lpstr>
      <vt:lpstr>Tahoma</vt:lpstr>
      <vt:lpstr>Parallax</vt:lpstr>
      <vt:lpstr>MOKINIŲ PROFESINIO ORIENTAVIMO  (UGDYMO KARJERAI) STEBĖSENA  2021-2022 m.m.</vt:lpstr>
      <vt:lpstr>UGDYMO KARJERAI STEBĖSENA</vt:lpstr>
      <vt:lpstr>UGDYMO KARJERAI RODIKLIAI</vt:lpstr>
      <vt:lpstr>PowerPoint Presentation</vt:lpstr>
      <vt:lpstr>Dažniausios ugdymo karjerai duomenų nepateikimo priežastys</vt:lpstr>
      <vt:lpstr>KONTEKSTO RODIKLIAI</vt:lpstr>
      <vt:lpstr>INDĖLIO RODIKLIAI</vt:lpstr>
      <vt:lpstr>Karjeros paslaugų teikėjų tinklo išdėstymas, 2021-2022 m.m. </vt:lpstr>
      <vt:lpstr>Karjeros specialistų  kvalifikacija ir patirtis savivaldybėse,  2021-2022 m.m.</vt:lpstr>
      <vt:lpstr>Karjeros specialistų  kvalifikacijai tobulinti skirtas laikas  (ak. val. per metus), 2021-2022 m.m.</vt:lpstr>
      <vt:lpstr>Mokinių profesinio orientavimo finansavimo kaita, 2015-2022m.m.</vt:lpstr>
      <vt:lpstr>Mokinių profesinio orientavimo finansavimas savivaldybėse, 2021-2022 m.m.</vt:lpstr>
      <vt:lpstr>INDĖLIO RODIKLIAI-REZULTATŲ APŽVALGA </vt:lpstr>
      <vt:lpstr>PROCESO RODIKLIAI</vt:lpstr>
      <vt:lpstr>PROCESO RODIKLIAI - APŽVALGA</vt:lpstr>
      <vt:lpstr>Profesinio orientavimo (karjeros) paslaugų prieinamumo pagal institucijos grupę ir metus kaita 2012/2013 – 2021/2022 m.m.</vt:lpstr>
      <vt:lpstr>Profesinio orientavimo (karjeros ) paslaugų prieinamumas už mokyklos ribų, 2021-2022 m.m.</vt:lpstr>
      <vt:lpstr>Mokinių, gavusių profesinio orientavimo paslaugų už mokyklos ribų (proc.),        2021-2022 m.m.</vt:lpstr>
      <vt:lpstr>REZULTATO RODIKLIAI</vt:lpstr>
      <vt:lpstr>Mokinių karjeros planų rengimas</vt:lpstr>
      <vt:lpstr>Iškritusiųjų iš mokymo sistemos dalis, 2021-2022 m.m.(1)</vt:lpstr>
      <vt:lpstr>Iškritusiųjų iš mokymo sistemos dalis, 2021-2022 m.m.(2)</vt:lpstr>
      <vt:lpstr>Išvados ir PASIŪLYMAI (1)  Ugdymo karjerai stebėsenos rodiklių atnaujinimui </vt:lpstr>
      <vt:lpstr>IŠVADOS ir PASIŪLYMAI(2)  Ugdymo karjerai stebėsenos duomenų surinkimui </vt:lpstr>
      <vt:lpstr>IŠVADOS ir PASIŪLYMAI(3)  Ugdymo karjerai paslaugų prieinamumui užtikrinti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Evelina Kriauzaite</dc:creator>
  <cp:lastModifiedBy>Vitalija Paurienė</cp:lastModifiedBy>
  <cp:revision>776</cp:revision>
  <dcterms:created xsi:type="dcterms:W3CDTF">2023-04-20T16:03:09Z</dcterms:created>
  <dcterms:modified xsi:type="dcterms:W3CDTF">2023-07-05T06:17:35Z</dcterms:modified>
</cp:coreProperties>
</file>